
<file path=[Content_Types].xml><?xml version="1.0" encoding="utf-8"?>
<Types xmlns="http://schemas.openxmlformats.org/package/2006/content-types">
  <Default Extension="jpeg" ContentType="image/jpeg"/>
  <Default Extension="JPG" ContentType="image/.jpg"/>
  <Default Extension="tiff" ContentType="image/tiff"/>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0"/>
  </p:notesMasterIdLst>
  <p:handoutMasterIdLst>
    <p:handoutMasterId r:id="rId61"/>
  </p:handoutMasterIdLst>
  <p:sldIdLst>
    <p:sldId id="827" r:id="rId3"/>
    <p:sldId id="836" r:id="rId4"/>
    <p:sldId id="859" r:id="rId5"/>
    <p:sldId id="860" r:id="rId6"/>
    <p:sldId id="861" r:id="rId7"/>
    <p:sldId id="862" r:id="rId8"/>
    <p:sldId id="863" r:id="rId9"/>
    <p:sldId id="864" r:id="rId10"/>
    <p:sldId id="865" r:id="rId11"/>
    <p:sldId id="866" r:id="rId12"/>
    <p:sldId id="867" r:id="rId13"/>
    <p:sldId id="868" r:id="rId14"/>
    <p:sldId id="869" r:id="rId15"/>
    <p:sldId id="870" r:id="rId16"/>
    <p:sldId id="871" r:id="rId17"/>
    <p:sldId id="872" r:id="rId18"/>
    <p:sldId id="873" r:id="rId19"/>
    <p:sldId id="874" r:id="rId20"/>
    <p:sldId id="875" r:id="rId21"/>
    <p:sldId id="877" r:id="rId22"/>
    <p:sldId id="878" r:id="rId23"/>
    <p:sldId id="879" r:id="rId24"/>
    <p:sldId id="880" r:id="rId25"/>
    <p:sldId id="881" r:id="rId26"/>
    <p:sldId id="882" r:id="rId27"/>
    <p:sldId id="883" r:id="rId28"/>
    <p:sldId id="884" r:id="rId29"/>
    <p:sldId id="888" r:id="rId30"/>
    <p:sldId id="889" r:id="rId31"/>
    <p:sldId id="890" r:id="rId32"/>
    <p:sldId id="891" r:id="rId33"/>
    <p:sldId id="892" r:id="rId34"/>
    <p:sldId id="893" r:id="rId35"/>
    <p:sldId id="894" r:id="rId36"/>
    <p:sldId id="895" r:id="rId37"/>
    <p:sldId id="896" r:id="rId38"/>
    <p:sldId id="897" r:id="rId39"/>
    <p:sldId id="898" r:id="rId40"/>
    <p:sldId id="899" r:id="rId41"/>
    <p:sldId id="900" r:id="rId42"/>
    <p:sldId id="901" r:id="rId43"/>
    <p:sldId id="902" r:id="rId44"/>
    <p:sldId id="903" r:id="rId45"/>
    <p:sldId id="904" r:id="rId46"/>
    <p:sldId id="905" r:id="rId47"/>
    <p:sldId id="906" r:id="rId48"/>
    <p:sldId id="907" r:id="rId49"/>
    <p:sldId id="908" r:id="rId50"/>
    <p:sldId id="909" r:id="rId51"/>
    <p:sldId id="910" r:id="rId52"/>
    <p:sldId id="911" r:id="rId53"/>
    <p:sldId id="912" r:id="rId54"/>
    <p:sldId id="913" r:id="rId55"/>
    <p:sldId id="914" r:id="rId56"/>
    <p:sldId id="915" r:id="rId57"/>
    <p:sldId id="916" r:id="rId58"/>
    <p:sldId id="917" r:id="rId59"/>
  </p:sldIdLst>
  <p:sldSz cx="9144000" cy="6858000" type="screen4x3"/>
  <p:notesSz cx="6446520" cy="9826625"/>
  <p:defaultTextStyle>
    <a:defPPr>
      <a:defRPr lang="zh-CN"/>
    </a:defPPr>
    <a:lvl1pPr marL="0" lvl="0"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4DFC"/>
    <a:srgbClr val="3399FF"/>
    <a:srgbClr val="CCFF33"/>
    <a:srgbClr val="F8F8F8"/>
    <a:srgbClr val="FF0066"/>
    <a:srgbClr val="FF99CC"/>
    <a:srgbClr val="FF9900"/>
    <a:srgbClr val="3366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9" autoAdjust="0"/>
    <p:restoredTop sz="94657"/>
  </p:normalViewPr>
  <p:slideViewPr>
    <p:cSldViewPr showGuides="1">
      <p:cViewPr varScale="1">
        <p:scale>
          <a:sx n="119" d="100"/>
          <a:sy n="119" d="100"/>
        </p:scale>
        <p:origin x="1362" y="54"/>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4" Type="http://schemas.openxmlformats.org/officeDocument/2006/relationships/tableStyles" Target="tableStyles.xml"/><Relationship Id="rId63" Type="http://schemas.openxmlformats.org/officeDocument/2006/relationships/viewProps" Target="viewProps.xml"/><Relationship Id="rId62" Type="http://schemas.openxmlformats.org/officeDocument/2006/relationships/presProps" Target="presProps.xml"/><Relationship Id="rId61" Type="http://schemas.openxmlformats.org/officeDocument/2006/relationships/handoutMaster" Target="handoutMasters/handoutMaster1.xml"/><Relationship Id="rId60" Type="http://schemas.openxmlformats.org/officeDocument/2006/relationships/notesMaster" Target="notesMasters/notesMaster1.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794000" cy="490538"/>
          </a:xfrm>
          <a:prstGeom prst="rect">
            <a:avLst/>
          </a:prstGeom>
          <a:noFill/>
          <a:ln w="9525">
            <a:noFill/>
            <a:miter lim="800000"/>
          </a:ln>
        </p:spPr>
        <p:txBody>
          <a:bodyPr vert="horz" wrap="square" lIns="91440" tIns="45720" rIns="91440" bIns="45720" numCol="1" anchor="t" anchorCtr="0" compatLnSpc="1"/>
          <a:lstStyle>
            <a:lvl1pPr algn="l" eaLnBrk="1" hangingPunct="1">
              <a:defRPr kumimoji="1" sz="1200" i="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5" name="Rectangle 3"/>
          <p:cNvSpPr>
            <a:spLocks noGrp="1" noChangeArrowheads="1"/>
          </p:cNvSpPr>
          <p:nvPr>
            <p:ph type="dt" sz="quarter" idx="1"/>
          </p:nvPr>
        </p:nvSpPr>
        <p:spPr bwMode="auto">
          <a:xfrm>
            <a:off x="3652838" y="0"/>
            <a:ext cx="2794000" cy="490538"/>
          </a:xfrm>
          <a:prstGeom prst="rect">
            <a:avLst/>
          </a:prstGeom>
          <a:noFill/>
          <a:ln w="9525">
            <a:noFill/>
            <a:miter lim="800000"/>
          </a:ln>
        </p:spPr>
        <p:txBody>
          <a:bodyPr vert="horz" wrap="square" lIns="91440" tIns="45720" rIns="91440" bIns="45720" numCol="1" anchor="t" anchorCtr="0" compatLnSpc="1"/>
          <a:lstStyle>
            <a:lvl1pPr algn="r" eaLnBrk="1" hangingPunct="1">
              <a:defRPr kumimoji="1" sz="1200" i="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6" name="Rectangle 4"/>
          <p:cNvSpPr>
            <a:spLocks noGrp="1" noChangeArrowheads="1"/>
          </p:cNvSpPr>
          <p:nvPr>
            <p:ph type="ftr" sz="quarter" idx="2"/>
          </p:nvPr>
        </p:nvSpPr>
        <p:spPr bwMode="auto">
          <a:xfrm>
            <a:off x="0" y="9336088"/>
            <a:ext cx="2794000" cy="490538"/>
          </a:xfrm>
          <a:prstGeom prst="rect">
            <a:avLst/>
          </a:prstGeom>
          <a:noFill/>
          <a:ln w="9525">
            <a:noFill/>
            <a:miter lim="800000"/>
          </a:ln>
        </p:spPr>
        <p:txBody>
          <a:bodyPr vert="horz" wrap="square" lIns="91440" tIns="45720" rIns="91440" bIns="45720" numCol="1" anchor="b" anchorCtr="0" compatLnSpc="1"/>
          <a:lstStyle>
            <a:lvl1pPr algn="l" eaLnBrk="1" hangingPunct="1">
              <a:defRPr kumimoji="1" sz="1200" i="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7" name="Rectangle 5"/>
          <p:cNvSpPr>
            <a:spLocks noGrp="1" noChangeArrowheads="1"/>
          </p:cNvSpPr>
          <p:nvPr>
            <p:ph type="sldNum" sz="quarter" idx="3"/>
          </p:nvPr>
        </p:nvSpPr>
        <p:spPr bwMode="auto">
          <a:xfrm>
            <a:off x="3652838" y="9336088"/>
            <a:ext cx="2794000" cy="490538"/>
          </a:xfrm>
          <a:prstGeom prst="rect">
            <a:avLst/>
          </a:prstGeom>
          <a:noFill/>
          <a:ln w="9525">
            <a:noFill/>
            <a:miter lim="800000"/>
          </a:ln>
        </p:spPr>
        <p:txBody>
          <a:bodyPr vert="horz" wrap="square" lIns="91440" tIns="45720" rIns="91440" bIns="45720" numCol="1" anchor="b" anchorCtr="0" compatLnSpc="1"/>
          <a:lstStyle/>
          <a:p>
            <a:pPr lvl="0" algn="r" eaLnBrk="1" hangingPunct="1">
              <a:buNone/>
            </a:pPr>
            <a:fld id="{9A0DB2DC-4C9A-4742-B13C-FB6460FD3503}" type="slidenum">
              <a:rPr lang="en-US" altLang="zh-CN" sz="1200" i="0" dirty="0"/>
            </a:fld>
            <a:endParaRPr lang="en-US" altLang="zh-CN" sz="1200" i="0"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794000" cy="490538"/>
          </a:xfrm>
          <a:prstGeom prst="rect">
            <a:avLst/>
          </a:prstGeom>
          <a:noFill/>
          <a:ln w="9525">
            <a:noFill/>
            <a:miter lim="800000"/>
          </a:ln>
        </p:spPr>
        <p:txBody>
          <a:bodyPr vert="horz" wrap="square" lIns="91440" tIns="45720" rIns="91440" bIns="45720" numCol="1" anchor="t" anchorCtr="0" compatLnSpc="1"/>
          <a:lstStyle>
            <a:lvl1pPr algn="l" eaLnBrk="1" hangingPunct="1">
              <a:defRPr kumimoji="1" sz="1200" i="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51" name="Rectangle 3"/>
          <p:cNvSpPr>
            <a:spLocks noGrp="1" noChangeArrowheads="1"/>
          </p:cNvSpPr>
          <p:nvPr>
            <p:ph type="dt" idx="1"/>
          </p:nvPr>
        </p:nvSpPr>
        <p:spPr bwMode="auto">
          <a:xfrm>
            <a:off x="3652838" y="0"/>
            <a:ext cx="2794000" cy="490538"/>
          </a:xfrm>
          <a:prstGeom prst="rect">
            <a:avLst/>
          </a:prstGeom>
          <a:noFill/>
          <a:ln w="9525">
            <a:noFill/>
            <a:miter lim="800000"/>
          </a:ln>
        </p:spPr>
        <p:txBody>
          <a:bodyPr vert="horz" wrap="square" lIns="91440" tIns="45720" rIns="91440" bIns="45720" numCol="1" anchor="t" anchorCtr="0" compatLnSpc="1"/>
          <a:lstStyle>
            <a:lvl1pPr algn="r" eaLnBrk="1" hangingPunct="1">
              <a:defRPr kumimoji="1" sz="1200" i="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9396" name="Rectangle 4"/>
          <p:cNvSpPr>
            <a:spLocks noGrp="1" noRot="1" noChangeAspect="1"/>
          </p:cNvSpPr>
          <p:nvPr>
            <p:ph type="sldImg"/>
          </p:nvPr>
        </p:nvSpPr>
        <p:spPr>
          <a:xfrm>
            <a:off x="766763" y="735013"/>
            <a:ext cx="4916487" cy="3687762"/>
          </a:xfrm>
          <a:prstGeom prst="rect">
            <a:avLst/>
          </a:prstGeom>
          <a:noFill/>
          <a:ln w="9525" cap="flat" cmpd="sng">
            <a:solidFill>
              <a:srgbClr val="000000"/>
            </a:solidFill>
            <a:prstDash val="solid"/>
            <a:miter/>
            <a:headEnd type="none" w="med" len="med"/>
            <a:tailEnd type="none" w="med" len="med"/>
          </a:ln>
        </p:spPr>
      </p:sp>
      <p:sp>
        <p:nvSpPr>
          <p:cNvPr id="2053" name="Rectangle 5"/>
          <p:cNvSpPr>
            <a:spLocks noGrp="1" noChangeArrowheads="1"/>
          </p:cNvSpPr>
          <p:nvPr>
            <p:ph type="body" sz="quarter" idx="3"/>
          </p:nvPr>
        </p:nvSpPr>
        <p:spPr bwMode="auto">
          <a:xfrm>
            <a:off x="858838" y="4667250"/>
            <a:ext cx="4729163" cy="4424363"/>
          </a:xfrm>
          <a:prstGeom prst="rect">
            <a:avLst/>
          </a:prstGeom>
          <a:noFill/>
          <a:ln w="9525">
            <a:no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单击以编辑母版文本样式</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54" name="Rectangle 6"/>
          <p:cNvSpPr>
            <a:spLocks noGrp="1" noChangeArrowheads="1"/>
          </p:cNvSpPr>
          <p:nvPr>
            <p:ph type="ftr" sz="quarter" idx="4"/>
          </p:nvPr>
        </p:nvSpPr>
        <p:spPr bwMode="auto">
          <a:xfrm>
            <a:off x="0" y="9336088"/>
            <a:ext cx="2794000" cy="490538"/>
          </a:xfrm>
          <a:prstGeom prst="rect">
            <a:avLst/>
          </a:prstGeom>
          <a:noFill/>
          <a:ln w="9525">
            <a:noFill/>
            <a:miter lim="800000"/>
          </a:ln>
        </p:spPr>
        <p:txBody>
          <a:bodyPr vert="horz" wrap="square" lIns="91440" tIns="45720" rIns="91440" bIns="45720" numCol="1" anchor="b" anchorCtr="0" compatLnSpc="1"/>
          <a:lstStyle>
            <a:lvl1pPr algn="l" eaLnBrk="1" hangingPunct="1">
              <a:defRPr kumimoji="1" sz="1200" i="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55" name="Rectangle 7"/>
          <p:cNvSpPr>
            <a:spLocks noGrp="1" noChangeArrowheads="1"/>
          </p:cNvSpPr>
          <p:nvPr>
            <p:ph type="sldNum" sz="quarter" idx="5"/>
          </p:nvPr>
        </p:nvSpPr>
        <p:spPr bwMode="auto">
          <a:xfrm>
            <a:off x="3652838" y="9336088"/>
            <a:ext cx="2794000" cy="490538"/>
          </a:xfrm>
          <a:prstGeom prst="rect">
            <a:avLst/>
          </a:prstGeom>
          <a:noFill/>
          <a:ln w="9525">
            <a:noFill/>
            <a:miter lim="800000"/>
          </a:ln>
        </p:spPr>
        <p:txBody>
          <a:bodyPr vert="horz" wrap="square" lIns="91440" tIns="45720" rIns="91440" bIns="45720" numCol="1" anchor="b" anchorCtr="0" compatLnSpc="1"/>
          <a:lstStyle/>
          <a:p>
            <a:pPr lvl="0" algn="r" eaLnBrk="1" hangingPunct="1">
              <a:buNone/>
            </a:pPr>
            <a:fld id="{9A0DB2DC-4C9A-4742-B13C-FB6460FD3503}" type="slidenum">
              <a:rPr lang="en-US" altLang="zh-CN" sz="1200" i="0" dirty="0"/>
            </a:fld>
            <a:endParaRPr lang="en-US" altLang="zh-CN" sz="1200" i="0"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Tree>
  </p:cSld>
  <p:clrMapOvr>
    <a:masterClrMapping/>
  </p:clrMapOvr>
  <p:transition>
    <p:pull dir="ld"/>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Tree>
  </p:cSld>
  <p:clrMapOvr>
    <a:masterClrMapping/>
  </p:clrMapOvr>
  <p:transition>
    <p:pull dir="ld"/>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altLang="zh-CN" smtClean="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transition>
    <p:pull dir="ld"/>
  </p:transition>
  <p:timing>
    <p:tnLst>
      <p:par>
        <p:cTn id="1" dur="indefinite" restart="never" nodeType="tmRoot"/>
      </p:par>
    </p:tnLst>
  </p:timing>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685800" y="1981200"/>
            <a:ext cx="3810000" cy="4114800"/>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981200"/>
            <a:ext cx="3810000" cy="4114800"/>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lstStyle>
            <a:lvl1pPr>
              <a:defRPr/>
            </a:lvl1pPr>
          </a:lstStyle>
          <a:p>
            <a:pPr>
              <a:defRPr/>
            </a:pPr>
            <a:endParaRPr lang="en-US" altLang="zh-CN"/>
          </a:p>
        </p:txBody>
      </p:sp>
      <p:sp>
        <p:nvSpPr>
          <p:cNvPr id="6" name="页脚占位符 5"/>
          <p:cNvSpPr>
            <a:spLocks noGrp="1"/>
          </p:cNvSpPr>
          <p:nvPr>
            <p:ph type="ftr" sz="quarter" idx="11"/>
          </p:nvPr>
        </p:nvSpPr>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p:txBody>
          <a:bodyPr/>
          <a:lstStyle>
            <a:lvl1pPr>
              <a:defRPr dirty="0"/>
            </a:lvl1pPr>
          </a:lstStyle>
          <a:p>
            <a:pPr>
              <a:defRPr/>
            </a:pPr>
            <a:fld id="{1291D9DD-5C7A-4473-8C1E-373C1C0DFEFE}" type="slidenum">
              <a:rPr lang="en-US" altLang="zh-CN"/>
            </a:fld>
            <a:endParaRPr lang="en-US" altLang="zh-CN"/>
          </a:p>
        </p:txBody>
      </p:sp>
    </p:spTree>
  </p:cSld>
  <p:clrMapOvr>
    <a:masterClrMapping/>
  </p:clrMapOvr>
  <p:transition>
    <p:pull dir="ld"/>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noProof="1" smtClean="0"/>
              <a:t>单击此处编辑母版标题样式</a:t>
            </a:r>
            <a:endParaRPr lang="zh-CN" altLang="en-US" noProof="1"/>
          </a:p>
        </p:txBody>
      </p:sp>
      <p:sp>
        <p:nvSpPr>
          <p:cNvPr id="3" name="表格占位符 2"/>
          <p:cNvSpPr>
            <a:spLocks noGrp="1"/>
          </p:cNvSpPr>
          <p:nvPr>
            <p:ph type="tbl" idx="1"/>
          </p:nvPr>
        </p:nvSpPr>
        <p:spPr>
          <a:xfrm>
            <a:off x="685800" y="1981200"/>
            <a:ext cx="7772400" cy="4114800"/>
          </a:xfrm>
        </p:spPr>
        <p:txBody>
          <a:bodyPr rtlCol="0">
            <a:normAutofit/>
          </a:bodyPr>
          <a:lstStyle/>
          <a:p>
            <a:pPr lvl="0"/>
            <a:endParaRPr lang="zh-CN" altLang="en-US" noProof="0" smtClean="0"/>
          </a:p>
        </p:txBody>
      </p:sp>
      <p:sp>
        <p:nvSpPr>
          <p:cNvPr id="4" name="日期占位符 3"/>
          <p:cNvSpPr>
            <a:spLocks noGrp="1"/>
          </p:cNvSpPr>
          <p:nvPr>
            <p:ph type="dt" sz="half" idx="10"/>
          </p:nvPr>
        </p:nvSpPr>
        <p:spPr>
          <a:xfrm>
            <a:off x="685800" y="6248400"/>
            <a:ext cx="1905000" cy="457200"/>
          </a:xfrm>
        </p:spPr>
        <p:txBody>
          <a:bodyPr/>
          <a:lstStyle>
            <a:lvl1pPr>
              <a:defRPr/>
            </a:lvl1pPr>
          </a:lstStyle>
          <a:p>
            <a:pPr>
              <a:defRPr/>
            </a:pPr>
            <a:endParaRPr lang="en-US" altLang="zh-CN"/>
          </a:p>
        </p:txBody>
      </p:sp>
      <p:sp>
        <p:nvSpPr>
          <p:cNvPr id="5" name="页脚占位符 4"/>
          <p:cNvSpPr>
            <a:spLocks noGrp="1"/>
          </p:cNvSpPr>
          <p:nvPr>
            <p:ph type="ftr" sz="quarter" idx="11"/>
          </p:nvPr>
        </p:nvSpPr>
        <p:spPr>
          <a:xfrm>
            <a:off x="3124200" y="6248400"/>
            <a:ext cx="2895600" cy="457200"/>
          </a:xfrm>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a:xfrm>
            <a:off x="6553200" y="6248400"/>
            <a:ext cx="1905000" cy="457200"/>
          </a:xfrm>
        </p:spPr>
        <p:txBody>
          <a:bodyPr/>
          <a:lstStyle>
            <a:lvl1pPr>
              <a:defRPr dirty="0"/>
            </a:lvl1pPr>
          </a:lstStyle>
          <a:p>
            <a:pPr>
              <a:defRPr/>
            </a:pPr>
            <a:fld id="{A4491294-B7D9-42C9-9C6D-74AAACCB4B52}" type="slidenum">
              <a:rPr lang="en-US" altLang="zh-CN"/>
            </a:fld>
            <a:endParaRPr lang="en-US" altLang="zh-CN"/>
          </a:p>
        </p:txBody>
      </p:sp>
    </p:spTree>
  </p:cSld>
  <p:clrMapOvr>
    <a:masterClrMapping/>
  </p:clrMapOvr>
  <p:transition>
    <p:pull dir="ld"/>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Tree>
  </p:cSld>
  <p:clrMapOvr>
    <a:masterClrMapping/>
  </p:clrMapOvr>
  <p:transition>
    <p:pull dir="ld"/>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Tree>
  </p:cSld>
  <p:clrMapOvr>
    <a:masterClrMapping/>
  </p:clrMapOvr>
  <p:transition>
    <p:pull dir="ld"/>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7" name="Slide Number Placeholder 6"/>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Tree>
  </p:cSld>
  <p:clrMapOvr>
    <a:masterClrMapping/>
  </p:clrMapOvr>
  <p:transition>
    <p:pull dir="ld"/>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8" name="Footer Placeholder 7"/>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9" name="Slide Number Placeholder 8"/>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Tree>
  </p:cSld>
  <p:clrMapOvr>
    <a:masterClrMapping/>
  </p:clrMapOvr>
  <p:transition>
    <p:pull dir="ld"/>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5" name="Slide Number Placeholder 4"/>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Tree>
  </p:cSld>
  <p:clrMapOvr>
    <a:masterClrMapping/>
  </p:clrMapOvr>
  <p:transition>
    <p:pull dir="ld"/>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3" name="Footer Placeholder 2"/>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4" name="Slide Number Placeholder 3"/>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Tree>
  </p:cSld>
  <p:clrMapOvr>
    <a:masterClrMapping/>
  </p:clrMapOvr>
  <p:transition>
    <p:pull dir="ld"/>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7" name="Slide Number Placeholder 6"/>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Tree>
  </p:cSld>
  <p:clrMapOvr>
    <a:masterClrMapping/>
  </p:clrMapOvr>
  <p:transition>
    <p:pull dir="ld"/>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7" name="Slide Number Placeholder 6"/>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Tree>
  </p:cSld>
  <p:clrMapOvr>
    <a:masterClrMapping/>
  </p:clrMapOvr>
  <p:transition>
    <p:pull dir="ld"/>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lvl="0" eaLnBrk="1" hangingPunct="1">
              <a:buNone/>
            </a:pPr>
            <a:fld id="{9A0DB2DC-4C9A-4742-B13C-FB6460FD3503}" type="slidenum">
              <a:rPr lang="en-US" altLang="zh-CN" smtClean="0">
                <a:latin typeface="Times New Roman" panose="02020603050405020304" pitchFamily="18" charset="0"/>
              </a:rPr>
            </a:fld>
            <a:endParaRPr lang="en-US" altLang="zh-CN"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p:pull dir="ld"/>
  </p:transition>
  <p:timing>
    <p:tnLst>
      <p:par>
        <p:cTn id="1" dur="indefinite" restart="never" nodeType="tmRoot"/>
      </p:par>
    </p:tnLst>
  </p:timing>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emf"/><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image" Target="../media/image4.em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emf"/><Relationship Id="rId1" Type="http://schemas.openxmlformats.org/officeDocument/2006/relationships/image" Target="../media/image8.emf"/></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emf"/></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image" Target="../media/image12.emf"/></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emf"/></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emf"/><Relationship Id="rId1" Type="http://schemas.openxmlformats.org/officeDocument/2006/relationships/image" Target="../media/image16.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emf"/><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emf"/></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emf"/><Relationship Id="rId1" Type="http://schemas.openxmlformats.org/officeDocument/2006/relationships/image" Target="../media/image21.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tags" Target="../tags/tag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5.png"/><Relationship Id="rId1"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emf"/><Relationship Id="rId1" Type="http://schemas.openxmlformats.org/officeDocument/2006/relationships/image" Target="../media/image26.emf"/></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1.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5.png"/><Relationship Id="rId1" Type="http://schemas.openxmlformats.org/officeDocument/2006/relationships/image" Target="../media/image34.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jpeg"/><Relationship Id="rId1" Type="http://schemas.openxmlformats.org/officeDocument/2006/relationships/image" Target="../media/image40.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p:nvPr/>
        </p:nvSpPr>
        <p:spPr>
          <a:xfrm>
            <a:off x="2051050" y="908050"/>
            <a:ext cx="5611813" cy="1143000"/>
          </a:xfrm>
          <a:prstGeom prst="rect">
            <a:avLst/>
          </a:prstGeom>
          <a:solidFill>
            <a:srgbClr val="99FF66">
              <a:alpha val="100000"/>
            </a:srgbClr>
          </a:solidFill>
        </p:spPr>
        <p:txBody>
          <a:bodyPr vert="horz" wrap="square" anchor="ct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4400" b="1" i="0" u="none" strike="noStrike" kern="1200" cap="none" spc="0" normalizeH="0" baseline="0" noProof="0" smtClean="0">
                <a:ln>
                  <a:noFill/>
                </a:ln>
                <a:solidFill>
                  <a:srgbClr val="FF0000"/>
                </a:solidFill>
                <a:effectLst/>
                <a:uLnTx/>
                <a:uFillTx/>
                <a:latin typeface="黑体" panose="02010609060101010101" pitchFamily="49" charset="-122"/>
                <a:ea typeface="黑体" panose="02010609060101010101" pitchFamily="49" charset="-122"/>
                <a:cs typeface="+mj-cs"/>
              </a:rPr>
              <a:t>内容提要</a:t>
            </a:r>
            <a:endParaRPr kumimoji="0" lang="zh-CN" altLang="en-US" sz="4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j-cs"/>
            </a:endParaRPr>
          </a:p>
        </p:txBody>
      </p:sp>
      <p:sp>
        <p:nvSpPr>
          <p:cNvPr id="3" name="Rectangle 3"/>
          <p:cNvSpPr txBox="1"/>
          <p:nvPr/>
        </p:nvSpPr>
        <p:spPr>
          <a:xfrm>
            <a:off x="971550" y="2420938"/>
            <a:ext cx="7416800" cy="2365375"/>
          </a:xfrm>
          <a:prstGeom prst="rect">
            <a:avLst/>
          </a:prstGeom>
          <a:solidFill>
            <a:schemeClr val="accent2">
              <a:alpha val="100000"/>
            </a:schemeClr>
          </a:solidFill>
        </p:spPr>
        <p:txBody>
          <a:bodyPr vert="horz" wrap="square" anchor="t">
            <a:normAutofit/>
          </a:bodyPr>
          <a:lstStyle/>
          <a:p>
            <a:pPr marL="0" marR="0" lvl="0" indent="0" algn="l" defTabSz="914400" rtl="0" eaLnBrk="1" fontAlgn="auto" latinLnBrk="0" hangingPunct="1">
              <a:lnSpc>
                <a:spcPct val="90000"/>
              </a:lnSpc>
              <a:spcBef>
                <a:spcPts val="1000"/>
              </a:spcBef>
              <a:spcAft>
                <a:spcPts val="0"/>
              </a:spcAft>
              <a:buClr>
                <a:schemeClr val="tx2"/>
              </a:buClr>
              <a:buSzPct val="50000"/>
              <a:buFont typeface="Arial" panose="020B0604020202020204" pitchFamily="34" charset="0"/>
              <a:buNone/>
              <a:defRPr/>
            </a:pPr>
            <a:r>
              <a:rPr kumimoji="0" lang="zh-CN" altLang="en-US" sz="4000" b="1"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cs typeface="+mn-cs"/>
              </a:rPr>
              <a:t>一、</a:t>
            </a:r>
            <a:r>
              <a:rPr kumimoji="0" lang="zh-CN" altLang="en-US" sz="2800" b="1"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cs typeface="+mn-cs"/>
              </a:rPr>
              <a:t>绪言</a:t>
            </a:r>
            <a:endParaRPr kumimoji="0" lang="zh-CN" altLang="en-US" sz="2800" b="1"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90000"/>
              </a:lnSpc>
              <a:spcBef>
                <a:spcPts val="1000"/>
              </a:spcBef>
              <a:spcAft>
                <a:spcPts val="0"/>
              </a:spcAft>
              <a:buClr>
                <a:schemeClr val="tx2"/>
              </a:buClr>
              <a:buSzPct val="50000"/>
              <a:buFont typeface="Arial" panose="020B0604020202020204" pitchFamily="34" charset="0"/>
              <a:buNone/>
              <a:defRPr/>
            </a:pPr>
            <a:r>
              <a:rPr kumimoji="0" lang="en-US" altLang="zh-CN" sz="2800" b="1"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cs typeface="+mn-cs"/>
              </a:rPr>
              <a:t>§1.1 </a:t>
            </a:r>
            <a:r>
              <a:rPr kumimoji="0" lang="zh-CN" altLang="en-US" sz="2800" b="1"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cs typeface="+mn-cs"/>
              </a:rPr>
              <a:t>宽禁带半导体简介</a:t>
            </a:r>
            <a:endParaRPr kumimoji="0" lang="zh-CN" altLang="en-US" sz="2800" b="1"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90000"/>
              </a:lnSpc>
              <a:spcBef>
                <a:spcPts val="1000"/>
              </a:spcBef>
              <a:spcAft>
                <a:spcPts val="0"/>
              </a:spcAft>
              <a:buClr>
                <a:schemeClr val="tx2"/>
              </a:buClr>
              <a:buSzPct val="50000"/>
              <a:buFont typeface="Arial" panose="020B0604020202020204" pitchFamily="34" charset="0"/>
              <a:buNone/>
              <a:defRPr/>
            </a:pPr>
            <a:r>
              <a:rPr kumimoji="0" lang="zh-CN" altLang="en-US" sz="2800" b="1"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cs typeface="+mn-cs"/>
              </a:rPr>
              <a:t>§1.2 宽禁带半导体优势特性与应用</a:t>
            </a:r>
            <a:endParaRPr kumimoji="0" lang="zh-CN" altLang="en-US" sz="2800" b="1"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cs typeface="+mn-cs"/>
            </a:endParaRPr>
          </a:p>
          <a:p>
            <a:pPr marL="0" marR="0" lvl="0" algn="l" defTabSz="914400" rtl="0" eaLnBrk="1" fontAlgn="auto" latinLnBrk="0" hangingPunct="1">
              <a:lnSpc>
                <a:spcPct val="90000"/>
              </a:lnSpc>
              <a:spcBef>
                <a:spcPts val="1000"/>
              </a:spcBef>
              <a:spcAft>
                <a:spcPts val="0"/>
              </a:spcAft>
              <a:buClr>
                <a:schemeClr val="tx2"/>
              </a:buClr>
              <a:buSzPct val="50000"/>
              <a:buFont typeface="Arial" panose="020B0604020202020204" pitchFamily="34" charset="0"/>
              <a:buNone/>
              <a:defRPr/>
            </a:pPr>
            <a:r>
              <a:rPr kumimoji="0" lang="en-US" altLang="zh-CN" sz="2800" b="1" i="0" u="none" strike="noStrike" kern="1200" cap="none" spc="0" normalizeH="0" baseline="0" noProof="0" dirty="0" smtClean="0">
                <a:ln>
                  <a:noFill/>
                </a:ln>
                <a:solidFill>
                  <a:srgbClr val="CCFF33"/>
                </a:solidFill>
                <a:effectLst/>
                <a:uLnTx/>
                <a:uFillTx/>
                <a:latin typeface="黑体" panose="02010609060101010101" pitchFamily="49" charset="-122"/>
                <a:ea typeface="黑体" panose="02010609060101010101" pitchFamily="49" charset="-122"/>
                <a:cs typeface="+mn-cs"/>
              </a:rPr>
              <a:t>§1.3 宽禁带半导体面临的科学技术问题</a:t>
            </a:r>
            <a:endParaRPr kumimoji="0" lang="en-US" altLang="zh-CN" sz="2800" b="1" i="0" u="none" strike="noStrike" kern="1200" cap="none" spc="0" normalizeH="0" baseline="0" noProof="0" dirty="0" smtClean="0">
              <a:ln>
                <a:noFill/>
              </a:ln>
              <a:solidFill>
                <a:srgbClr val="CCFF33"/>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90000"/>
              </a:lnSpc>
              <a:spcBef>
                <a:spcPts val="1000"/>
              </a:spcBef>
              <a:spcAft>
                <a:spcPts val="0"/>
              </a:spcAft>
              <a:buClr>
                <a:schemeClr val="tx2"/>
              </a:buClr>
              <a:buSzPct val="50000"/>
              <a:buFont typeface="Arial" panose="020B0604020202020204" pitchFamily="34" charset="0"/>
              <a:buNone/>
              <a:defRPr/>
            </a:pPr>
            <a:endParaRPr kumimoji="0" lang="zh-CN" altLang="en-US" sz="2800" b="1"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cs"/>
            </a:endParaRPr>
          </a:p>
        </p:txBody>
      </p:sp>
      <p:sp>
        <p:nvSpPr>
          <p:cNvPr id="4" name="灯片编号占位符 3"/>
          <p:cNvSpPr txBox="1">
            <a:spLocks noGrp="1" noChangeArrowheads="1"/>
          </p:cNvSpPr>
          <p:nvPr>
            <p:ph type="sldNum" sz="quarter" idx="4294967295"/>
          </p:nvPr>
        </p:nvSpPr>
        <p:spPr bwMode="auto">
          <a:xfrm>
            <a:off x="6553200" y="6248400"/>
            <a:ext cx="1905000" cy="457200"/>
          </a:xfrm>
          <a:prstGeom prst="rect">
            <a:avLst/>
          </a:prstGeom>
          <a:ln>
            <a:noFill/>
            <a:miter lim="800000"/>
          </a:ln>
        </p:spPr>
        <p:txBody>
          <a:bodyPr lIns="45720" rIns="45720" rtlCol="0" anchor="ctr"/>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eaLnBrk="1" hangingPunct="1"/>
            <a:fld id="{9A0DB2DC-4C9A-4742-B13C-FB6460FD3503}" type="slidenum">
              <a:rPr lang="en-US" altLang="zh-CN" sz="1400" i="0" dirty="0">
                <a:solidFill>
                  <a:srgbClr val="636363"/>
                </a:solidFill>
              </a:rPr>
            </a:fld>
            <a:endParaRPr lang="en-US" altLang="zh-CN" sz="1400" i="0" dirty="0">
              <a:solidFill>
                <a:srgbClr val="636363"/>
              </a:solidFill>
            </a:endParaRPr>
          </a:p>
        </p:txBody>
      </p:sp>
    </p:spTree>
  </p:cSld>
  <p:clrMapOvr>
    <a:masterClrMapping/>
  </p:clrMapOvr>
  <p:transition>
    <p:pull dir="ld"/>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6516216" y="6453336"/>
            <a:ext cx="2057400" cy="365125"/>
          </a:xfrm>
        </p:spPr>
        <p:txBody>
          <a:bodyPr/>
          <a:lstStyle/>
          <a:p>
            <a:pPr algn="ctr">
              <a:buNone/>
            </a:pPr>
            <a:fld id="{9A0DB2DC-4C9A-4742-B13C-FB6460FD3503}" type="slidenum">
              <a:rPr lang="en-US" altLang="zh-CN" smtClean="0"/>
            </a:fld>
            <a:endParaRPr lang="en-US" altLang="zh-CN" dirty="0"/>
          </a:p>
        </p:txBody>
      </p:sp>
      <p:sp>
        <p:nvSpPr>
          <p:cNvPr id="3" name="标题 1"/>
          <p:cNvSpPr txBox="1"/>
          <p:nvPr/>
        </p:nvSpPr>
        <p:spPr>
          <a:xfrm>
            <a:off x="215707" y="177801"/>
            <a:ext cx="8712968" cy="75961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spcBef>
                <a:spcPct val="20000"/>
              </a:spcBef>
              <a:buClr>
                <a:schemeClr val="tx2"/>
              </a:buClr>
              <a:buSzPct val="50000"/>
              <a:defRPr/>
            </a:pPr>
            <a:r>
              <a:rPr lang="en-US" altLang="zh-CN" sz="2800" b="1" i="0" dirty="0" smtClean="0">
                <a:latin typeface="Times New Roman" panose="02020603050405020304" pitchFamily="18" charset="0"/>
                <a:ea typeface="宋体" panose="02010600030101010101" pitchFamily="2" charset="-122"/>
                <a:cs typeface="+mn-cs"/>
              </a:rPr>
              <a:t>1.3.2</a:t>
            </a:r>
            <a:r>
              <a:rPr lang="zh-CN" altLang="en-US" sz="2800" b="1" i="0" dirty="0" smtClean="0">
                <a:latin typeface="Times New Roman" panose="02020603050405020304" pitchFamily="18" charset="0"/>
                <a:ea typeface="宋体" panose="02010600030101010101" pitchFamily="2" charset="-122"/>
                <a:cs typeface="+mn-cs"/>
              </a:rPr>
              <a:t> </a:t>
            </a:r>
            <a:r>
              <a:rPr lang="zh-CN" altLang="en-US" sz="2800" b="1" i="0" dirty="0">
                <a:latin typeface="Times New Roman" panose="02020603050405020304" pitchFamily="18" charset="0"/>
                <a:ea typeface="宋体" panose="02010600030101010101" pitchFamily="2" charset="-122"/>
                <a:cs typeface="+mn-cs"/>
                <a:sym typeface="+mn-ea"/>
              </a:rPr>
              <a:t>碳化</a:t>
            </a:r>
            <a:r>
              <a:rPr lang="zh-CN" altLang="en-US" sz="2800" b="1" i="0" dirty="0" smtClean="0">
                <a:latin typeface="Times New Roman" panose="02020603050405020304" pitchFamily="18" charset="0"/>
                <a:ea typeface="宋体" panose="02010600030101010101" pitchFamily="2" charset="-122"/>
                <a:cs typeface="+mn-cs"/>
                <a:sym typeface="+mn-ea"/>
              </a:rPr>
              <a:t>硅材料科学技术问题</a:t>
            </a:r>
            <a:r>
              <a:rPr lang="en-US" altLang="zh-CN" sz="2800" b="1" i="0" dirty="0" smtClean="0">
                <a:latin typeface="Times New Roman" panose="02020603050405020304" pitchFamily="18" charset="0"/>
                <a:ea typeface="宋体" panose="02010600030101010101" pitchFamily="2" charset="-122"/>
                <a:cs typeface="+mn-cs"/>
                <a:sym typeface="+mn-ea"/>
              </a:rPr>
              <a:t>-</a:t>
            </a:r>
            <a:r>
              <a:rPr lang="zh-CN" altLang="en-US" sz="2800" i="0" dirty="0">
                <a:latin typeface="黑体" panose="02010609060101010101" pitchFamily="49" charset="-122"/>
                <a:ea typeface="黑体" panose="02010609060101010101" pitchFamily="49" charset="-122"/>
              </a:rPr>
              <a:t>衬底与外延层中的缺陷</a:t>
            </a:r>
            <a:endParaRPr lang="zh-CN" altLang="en-US" sz="2800" b="1" i="0" dirty="0" smtClean="0">
              <a:latin typeface="Times New Roman" panose="02020603050405020304" pitchFamily="18" charset="0"/>
              <a:ea typeface="宋体" panose="02010600030101010101" pitchFamily="2" charset="-122"/>
              <a:cs typeface="+mn-cs"/>
            </a:endParaRPr>
          </a:p>
        </p:txBody>
      </p:sp>
      <p:pic>
        <p:nvPicPr>
          <p:cNvPr id="4" name="图片 3"/>
          <p:cNvPicPr>
            <a:picLocks noChangeAspect="1"/>
          </p:cNvPicPr>
          <p:nvPr/>
        </p:nvPicPr>
        <p:blipFill>
          <a:blip r:embed="rId1"/>
          <a:stretch>
            <a:fillRect/>
          </a:stretch>
        </p:blipFill>
        <p:spPr>
          <a:xfrm>
            <a:off x="179512" y="816659"/>
            <a:ext cx="4723251" cy="3306177"/>
          </a:xfrm>
          <a:prstGeom prst="rect">
            <a:avLst/>
          </a:prstGeom>
        </p:spPr>
      </p:pic>
      <p:pic>
        <p:nvPicPr>
          <p:cNvPr id="5" name="图片 4"/>
          <p:cNvPicPr>
            <a:picLocks noChangeAspect="1"/>
          </p:cNvPicPr>
          <p:nvPr/>
        </p:nvPicPr>
        <p:blipFill>
          <a:blip r:embed="rId2"/>
          <a:stretch>
            <a:fillRect/>
          </a:stretch>
        </p:blipFill>
        <p:spPr>
          <a:xfrm>
            <a:off x="395536" y="4402384"/>
            <a:ext cx="3816274" cy="2455616"/>
          </a:xfrm>
          <a:prstGeom prst="rect">
            <a:avLst/>
          </a:prstGeom>
        </p:spPr>
      </p:pic>
      <p:pic>
        <p:nvPicPr>
          <p:cNvPr id="6" name="图片 5"/>
          <p:cNvPicPr>
            <a:picLocks noChangeAspect="1"/>
          </p:cNvPicPr>
          <p:nvPr/>
        </p:nvPicPr>
        <p:blipFill>
          <a:blip r:embed="rId3"/>
          <a:stretch>
            <a:fillRect/>
          </a:stretch>
        </p:blipFill>
        <p:spPr>
          <a:xfrm>
            <a:off x="5049593" y="1092530"/>
            <a:ext cx="3744416" cy="3160531"/>
          </a:xfrm>
          <a:prstGeom prst="rect">
            <a:avLst/>
          </a:prstGeom>
        </p:spPr>
      </p:pic>
      <p:sp>
        <p:nvSpPr>
          <p:cNvPr id="7" name="矩形 6"/>
          <p:cNvSpPr/>
          <p:nvPr/>
        </p:nvSpPr>
        <p:spPr>
          <a:xfrm>
            <a:off x="4535996" y="6092746"/>
            <a:ext cx="4572000" cy="368300"/>
          </a:xfrm>
          <a:prstGeom prst="rect">
            <a:avLst/>
          </a:prstGeom>
        </p:spPr>
        <p:txBody>
          <a:bodyPr>
            <a:spAutoFit/>
          </a:bodyPr>
          <a:lstStyle/>
          <a:p>
            <a:r>
              <a:rPr lang="en-US" altLang="zh-CN" sz="1800" i="0" dirty="0">
                <a:cs typeface="Times New Roman" panose="02020603050405020304" pitchFamily="18" charset="0"/>
              </a:rPr>
              <a:t>Jpn. J. Appl. Phys. 54, 030101 (2015)</a:t>
            </a:r>
            <a:endParaRPr lang="en-US" altLang="zh-CN" sz="1800" i="0" dirty="0">
              <a:cs typeface="Times New Roman" panose="02020603050405020304" pitchFamily="18" charset="0"/>
            </a:endParaRPr>
          </a:p>
        </p:txBody>
      </p:sp>
      <p:sp>
        <p:nvSpPr>
          <p:cNvPr id="8" name="矩形 7"/>
          <p:cNvSpPr/>
          <p:nvPr/>
        </p:nvSpPr>
        <p:spPr>
          <a:xfrm>
            <a:off x="4355976" y="4611156"/>
            <a:ext cx="4752020" cy="1200329"/>
          </a:xfrm>
          <a:prstGeom prst="rect">
            <a:avLst/>
          </a:prstGeom>
        </p:spPr>
        <p:txBody>
          <a:bodyPr wrap="square">
            <a:spAutoFit/>
          </a:bodyPr>
          <a:lstStyle/>
          <a:p>
            <a:r>
              <a:rPr lang="en-US" altLang="zh-CN" sz="1800" i="0" dirty="0">
                <a:cs typeface="Times New Roman" panose="02020603050405020304" pitchFamily="18" charset="0"/>
              </a:rPr>
              <a:t>There </a:t>
            </a:r>
            <a:r>
              <a:rPr lang="en-US" altLang="zh-CN" sz="1800" i="0" dirty="0" smtClean="0">
                <a:cs typeface="Times New Roman" panose="02020603050405020304" pitchFamily="18" charset="0"/>
              </a:rPr>
              <a:t>are still </a:t>
            </a:r>
            <a:r>
              <a:rPr lang="en-US" altLang="zh-CN" sz="1800" i="0" dirty="0">
                <a:cs typeface="Times New Roman" panose="02020603050405020304" pitchFamily="18" charset="0"/>
              </a:rPr>
              <a:t>many unclear points in the behavior and control of </a:t>
            </a:r>
            <a:r>
              <a:rPr lang="en-US" altLang="zh-CN" sz="1800" i="0" dirty="0" smtClean="0">
                <a:cs typeface="Times New Roman" panose="02020603050405020304" pitchFamily="18" charset="0"/>
              </a:rPr>
              <a:t>the above </a:t>
            </a:r>
            <a:r>
              <a:rPr lang="en-US" altLang="zh-CN" sz="1800" i="0" dirty="0">
                <a:cs typeface="Times New Roman" panose="02020603050405020304" pitchFamily="18" charset="0"/>
              </a:rPr>
              <a:t>defects, and they are important issues to be </a:t>
            </a:r>
            <a:r>
              <a:rPr lang="en-US" altLang="zh-CN" sz="1800" i="0" dirty="0" smtClean="0">
                <a:cs typeface="Times New Roman" panose="02020603050405020304" pitchFamily="18" charset="0"/>
              </a:rPr>
              <a:t>addressed in </a:t>
            </a:r>
            <a:r>
              <a:rPr lang="en-US" altLang="zh-CN" sz="1800" i="0" dirty="0">
                <a:cs typeface="Times New Roman" panose="02020603050405020304" pitchFamily="18" charset="0"/>
              </a:rPr>
              <a:t>order to improve device performance in the future</a:t>
            </a:r>
            <a:endParaRPr lang="zh-CN" altLang="en-US" sz="1800" dirty="0">
              <a:cs typeface="Times New Roman" panose="02020603050405020304" pitchFamily="18" charset="0"/>
            </a:endParaRPr>
          </a:p>
        </p:txBody>
      </p:sp>
      <p:pic>
        <p:nvPicPr>
          <p:cNvPr id="9" name="图片 8"/>
          <p:cNvPicPr>
            <a:picLocks noChangeAspect="1"/>
          </p:cNvPicPr>
          <p:nvPr/>
        </p:nvPicPr>
        <p:blipFill>
          <a:blip r:embed="rId4"/>
          <a:stretch>
            <a:fillRect/>
          </a:stretch>
        </p:blipFill>
        <p:spPr>
          <a:xfrm>
            <a:off x="203217" y="4060842"/>
            <a:ext cx="1698435" cy="341542"/>
          </a:xfrm>
          <a:prstGeom prst="rect">
            <a:avLst/>
          </a:prstGeom>
        </p:spPr>
      </p:pic>
    </p:spTree>
  </p:cSld>
  <p:clrMapOvr>
    <a:masterClrMapping/>
  </p:clrMapOvr>
  <p:transition>
    <p:pull dir="l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
        <p:nvSpPr>
          <p:cNvPr id="3" name="标题 1"/>
          <p:cNvSpPr txBox="1"/>
          <p:nvPr/>
        </p:nvSpPr>
        <p:spPr>
          <a:xfrm>
            <a:off x="179512" y="365126"/>
            <a:ext cx="8712968" cy="75961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spcBef>
                <a:spcPct val="20000"/>
              </a:spcBef>
              <a:buClr>
                <a:schemeClr val="tx2"/>
              </a:buClr>
              <a:buSzPct val="50000"/>
              <a:defRPr/>
            </a:pPr>
            <a:r>
              <a:rPr lang="en-US" altLang="zh-CN" sz="2800" b="1" i="0" dirty="0" smtClean="0">
                <a:latin typeface="Times New Roman" panose="02020603050405020304" pitchFamily="18" charset="0"/>
                <a:ea typeface="宋体" panose="02010600030101010101" pitchFamily="2" charset="-122"/>
                <a:cs typeface="+mn-cs"/>
              </a:rPr>
              <a:t>1.3.2</a:t>
            </a:r>
            <a:r>
              <a:rPr lang="zh-CN" altLang="en-US" sz="2800" b="1" i="0" dirty="0" smtClean="0">
                <a:latin typeface="Times New Roman" panose="02020603050405020304" pitchFamily="18" charset="0"/>
                <a:ea typeface="宋体" panose="02010600030101010101" pitchFamily="2" charset="-122"/>
                <a:cs typeface="+mn-cs"/>
              </a:rPr>
              <a:t> </a:t>
            </a:r>
            <a:r>
              <a:rPr lang="zh-CN" altLang="en-US" sz="2800" b="1" i="0" dirty="0">
                <a:latin typeface="Times New Roman" panose="02020603050405020304" pitchFamily="18" charset="0"/>
                <a:ea typeface="宋体" panose="02010600030101010101" pitchFamily="2" charset="-122"/>
                <a:cs typeface="+mn-cs"/>
                <a:sym typeface="+mn-ea"/>
              </a:rPr>
              <a:t>碳化</a:t>
            </a:r>
            <a:r>
              <a:rPr lang="zh-CN" altLang="en-US" sz="2800" b="1" i="0" dirty="0" smtClean="0">
                <a:latin typeface="Times New Roman" panose="02020603050405020304" pitchFamily="18" charset="0"/>
                <a:ea typeface="宋体" panose="02010600030101010101" pitchFamily="2" charset="-122"/>
                <a:cs typeface="+mn-cs"/>
                <a:sym typeface="+mn-ea"/>
              </a:rPr>
              <a:t>硅材料科学技术问题</a:t>
            </a:r>
            <a:r>
              <a:rPr lang="en-US" altLang="zh-CN" sz="2800" b="1" i="0" dirty="0" smtClean="0">
                <a:latin typeface="Times New Roman" panose="02020603050405020304" pitchFamily="18" charset="0"/>
                <a:ea typeface="宋体" panose="02010600030101010101" pitchFamily="2" charset="-122"/>
                <a:cs typeface="+mn-cs"/>
                <a:sym typeface="+mn-ea"/>
              </a:rPr>
              <a:t>-</a:t>
            </a:r>
            <a:r>
              <a:rPr lang="zh-CN" altLang="en-US" sz="2800" i="0" dirty="0">
                <a:latin typeface="黑体" panose="02010609060101010101" pitchFamily="49" charset="-122"/>
                <a:ea typeface="黑体" panose="02010609060101010101" pitchFamily="49" charset="-122"/>
              </a:rPr>
              <a:t>衬底与外延层中的缺陷</a:t>
            </a:r>
            <a:endParaRPr lang="zh-CN" altLang="en-US" sz="2800" b="1" i="0" dirty="0" smtClean="0">
              <a:latin typeface="Times New Roman" panose="02020603050405020304" pitchFamily="18" charset="0"/>
              <a:ea typeface="宋体" panose="02010600030101010101" pitchFamily="2" charset="-122"/>
              <a:cs typeface="+mn-cs"/>
            </a:endParaRPr>
          </a:p>
        </p:txBody>
      </p:sp>
      <p:pic>
        <p:nvPicPr>
          <p:cNvPr id="5" name="图片 4"/>
          <p:cNvPicPr>
            <a:picLocks noChangeAspect="1"/>
          </p:cNvPicPr>
          <p:nvPr/>
        </p:nvPicPr>
        <p:blipFill>
          <a:blip r:embed="rId1"/>
          <a:stretch>
            <a:fillRect/>
          </a:stretch>
        </p:blipFill>
        <p:spPr>
          <a:xfrm>
            <a:off x="539552" y="1196751"/>
            <a:ext cx="3024336" cy="5041511"/>
          </a:xfrm>
          <a:prstGeom prst="rect">
            <a:avLst/>
          </a:prstGeom>
        </p:spPr>
      </p:pic>
      <p:pic>
        <p:nvPicPr>
          <p:cNvPr id="6" name="图片 5"/>
          <p:cNvPicPr>
            <a:picLocks noChangeAspect="1"/>
          </p:cNvPicPr>
          <p:nvPr/>
        </p:nvPicPr>
        <p:blipFill>
          <a:blip r:embed="rId2"/>
          <a:stretch>
            <a:fillRect/>
          </a:stretch>
        </p:blipFill>
        <p:spPr>
          <a:xfrm>
            <a:off x="4283968" y="1412776"/>
            <a:ext cx="3240360" cy="4902690"/>
          </a:xfrm>
          <a:prstGeom prst="rect">
            <a:avLst/>
          </a:prstGeom>
        </p:spPr>
      </p:pic>
      <p:sp>
        <p:nvSpPr>
          <p:cNvPr id="7" name="矩形 6"/>
          <p:cNvSpPr/>
          <p:nvPr/>
        </p:nvSpPr>
        <p:spPr>
          <a:xfrm>
            <a:off x="1115616" y="6356351"/>
            <a:ext cx="5796136" cy="398780"/>
          </a:xfrm>
          <a:prstGeom prst="rect">
            <a:avLst/>
          </a:prstGeom>
        </p:spPr>
        <p:txBody>
          <a:bodyPr wrap="square">
            <a:spAutoFit/>
          </a:bodyPr>
          <a:lstStyle/>
          <a:p>
            <a:r>
              <a:rPr lang="en-US" altLang="zh-CN" sz="2000" i="0" dirty="0" err="1">
                <a:cs typeface="Times New Roman" panose="02020603050405020304" pitchFamily="18" charset="0"/>
              </a:rPr>
              <a:t>Jpn</a:t>
            </a:r>
            <a:r>
              <a:rPr lang="en-US" altLang="zh-CN" sz="2000" i="0" dirty="0">
                <a:cs typeface="Times New Roman" panose="02020603050405020304" pitchFamily="18" charset="0"/>
              </a:rPr>
              <a:t>. J. Appl. Phys. </a:t>
            </a:r>
            <a:r>
              <a:rPr lang="en-US" altLang="zh-CN" sz="2000" i="0" dirty="0">
                <a:cs typeface="Times New Roman" panose="02020603050405020304" pitchFamily="18" charset="0"/>
              </a:rPr>
              <a:t>54, 040103 (2015)</a:t>
            </a:r>
            <a:endParaRPr lang="zh-CN" altLang="en-US" sz="2000" dirty="0">
              <a:cs typeface="Times New Roman" panose="02020603050405020304" pitchFamily="18" charset="0"/>
            </a:endParaRPr>
          </a:p>
        </p:txBody>
      </p:sp>
    </p:spTree>
  </p:cSld>
  <p:clrMapOvr>
    <a:masterClrMapping/>
  </p:clrMapOvr>
  <p:transition>
    <p:pull dir="l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
        <p:nvSpPr>
          <p:cNvPr id="3" name="标题 1"/>
          <p:cNvSpPr txBox="1"/>
          <p:nvPr/>
        </p:nvSpPr>
        <p:spPr>
          <a:xfrm>
            <a:off x="179512" y="116632"/>
            <a:ext cx="8712968" cy="75961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lvl="1">
              <a:lnSpc>
                <a:spcPct val="120000"/>
              </a:lnSpc>
              <a:spcBef>
                <a:spcPct val="20000"/>
              </a:spcBef>
              <a:buClr>
                <a:schemeClr val="tx2"/>
              </a:buClr>
              <a:buSzPct val="50000"/>
              <a:defRPr/>
            </a:pPr>
            <a:r>
              <a:rPr lang="en-US" altLang="zh-CN" sz="2800" b="1" i="0" dirty="0" smtClean="0"/>
              <a:t>1.3.2</a:t>
            </a:r>
            <a:r>
              <a:rPr lang="zh-CN" altLang="en-US" sz="2800" b="1" i="0" dirty="0" smtClean="0"/>
              <a:t> </a:t>
            </a:r>
            <a:r>
              <a:rPr lang="zh-CN" altLang="en-US" sz="2800" b="1" i="0" dirty="0">
                <a:sym typeface="+mn-ea"/>
              </a:rPr>
              <a:t>碳化</a:t>
            </a:r>
            <a:r>
              <a:rPr lang="zh-CN" altLang="en-US" sz="2800" b="1" i="0" dirty="0" smtClean="0">
                <a:sym typeface="+mn-ea"/>
              </a:rPr>
              <a:t>硅材料科学技术问题</a:t>
            </a:r>
            <a:r>
              <a:rPr lang="en-US" altLang="zh-CN" sz="2800" b="1" i="0" dirty="0" smtClean="0">
                <a:sym typeface="+mn-ea"/>
              </a:rPr>
              <a:t>-</a:t>
            </a:r>
            <a:r>
              <a:rPr lang="zh-CN" altLang="en-US" sz="2800" i="0" dirty="0" smtClean="0">
                <a:latin typeface="黑体" panose="02010609060101010101" pitchFamily="49" charset="-122"/>
                <a:ea typeface="黑体" panose="02010609060101010101" pitchFamily="49" charset="-122"/>
              </a:rPr>
              <a:t>离子注入与热退火缺陷</a:t>
            </a:r>
            <a:endParaRPr lang="zh-CN" altLang="en-US" sz="2800" b="1" dirty="0" smtClean="0">
              <a:latin typeface="Times New Roman" panose="02020603050405020304" pitchFamily="18" charset="0"/>
              <a:ea typeface="宋体" panose="02010600030101010101" pitchFamily="2" charset="-122"/>
              <a:cs typeface="+mn-cs"/>
            </a:endParaRPr>
          </a:p>
        </p:txBody>
      </p:sp>
      <p:pic>
        <p:nvPicPr>
          <p:cNvPr id="4" name="图片 3"/>
          <p:cNvPicPr>
            <a:picLocks noChangeAspect="1"/>
          </p:cNvPicPr>
          <p:nvPr/>
        </p:nvPicPr>
        <p:blipFill>
          <a:blip r:embed="rId1" cstate="print">
            <a:lum bright="12000" contrast="18000"/>
          </a:blip>
          <a:srcRect t="20076" r="12492" b="7868"/>
          <a:stretch>
            <a:fillRect/>
          </a:stretch>
        </p:blipFill>
        <p:spPr>
          <a:xfrm rot="5400000">
            <a:off x="2831132" y="-230733"/>
            <a:ext cx="3096344" cy="5519266"/>
          </a:xfrm>
          <a:prstGeom prst="rect">
            <a:avLst/>
          </a:prstGeom>
        </p:spPr>
      </p:pic>
      <p:sp>
        <p:nvSpPr>
          <p:cNvPr id="5" name="文本框 4"/>
          <p:cNvSpPr txBox="1"/>
          <p:nvPr/>
        </p:nvSpPr>
        <p:spPr>
          <a:xfrm>
            <a:off x="323528" y="4706620"/>
            <a:ext cx="8654102" cy="1014730"/>
          </a:xfrm>
          <a:prstGeom prst="rect">
            <a:avLst/>
          </a:prstGeom>
          <a:noFill/>
        </p:spPr>
        <p:txBody>
          <a:bodyPr wrap="square" rtlCol="0">
            <a:spAutoFit/>
          </a:bodyPr>
          <a:lstStyle/>
          <a:p>
            <a:r>
              <a:rPr lang="zh-CN" altLang="en-US" sz="2000" i="0" dirty="0"/>
              <a:t>碳化硅MOS MOSFET（SiCMOSFET）</a:t>
            </a:r>
            <a:endParaRPr lang="zh-CN" altLang="en-US" sz="2000" i="0" dirty="0"/>
          </a:p>
          <a:p>
            <a:r>
              <a:rPr lang="zh-CN" altLang="en-US" sz="2000" i="0" dirty="0"/>
              <a:t>N+源区和P 井掺杂都是采用离子注入的方式，在1700℃温度中进行退火激活</a:t>
            </a:r>
            <a:r>
              <a:rPr lang="zh-CN" altLang="en-US" sz="2000" i="0" dirty="0" smtClean="0"/>
              <a:t>。</a:t>
            </a:r>
            <a:endParaRPr lang="en-US" altLang="zh-CN" sz="2000" i="0" dirty="0" smtClean="0"/>
          </a:p>
          <a:p>
            <a:r>
              <a:rPr lang="zh-CN" altLang="en-US" sz="2000" b="1" i="0" dirty="0" smtClean="0"/>
              <a:t>离子注入的缺陷产生以及工艺控制</a:t>
            </a:r>
            <a:r>
              <a:rPr lang="zh-CN" altLang="en-US" sz="2000" i="0" dirty="0" smtClean="0"/>
              <a:t>。退火的气氛，温度等。</a:t>
            </a:r>
            <a:endParaRPr lang="zh-CN" altLang="en-US" sz="2000" i="0" dirty="0"/>
          </a:p>
        </p:txBody>
      </p:sp>
    </p:spTree>
  </p:cSld>
  <p:clrMapOvr>
    <a:masterClrMapping/>
  </p:clrMapOvr>
  <p:transition>
    <p:pull dir="l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
        <p:nvSpPr>
          <p:cNvPr id="3" name="标题 1"/>
          <p:cNvSpPr txBox="1"/>
          <p:nvPr/>
        </p:nvSpPr>
        <p:spPr>
          <a:xfrm>
            <a:off x="179512" y="116632"/>
            <a:ext cx="8712968" cy="75961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lvl="1">
              <a:lnSpc>
                <a:spcPct val="120000"/>
              </a:lnSpc>
              <a:spcBef>
                <a:spcPct val="20000"/>
              </a:spcBef>
              <a:buClr>
                <a:schemeClr val="tx2"/>
              </a:buClr>
              <a:buSzPct val="50000"/>
              <a:defRPr/>
            </a:pPr>
            <a:r>
              <a:rPr lang="en-US" altLang="zh-CN" sz="2800" b="1" i="0" dirty="0" smtClean="0"/>
              <a:t>1.3.2</a:t>
            </a:r>
            <a:r>
              <a:rPr lang="zh-CN" altLang="en-US" sz="2800" b="1" i="0" dirty="0" smtClean="0"/>
              <a:t> </a:t>
            </a:r>
            <a:r>
              <a:rPr lang="zh-CN" altLang="en-US" sz="2800" b="1" i="0" dirty="0">
                <a:sym typeface="+mn-ea"/>
              </a:rPr>
              <a:t>碳化</a:t>
            </a:r>
            <a:r>
              <a:rPr lang="zh-CN" altLang="en-US" sz="2800" b="1" i="0" dirty="0" smtClean="0">
                <a:sym typeface="+mn-ea"/>
              </a:rPr>
              <a:t>硅材料科学技术问题</a:t>
            </a:r>
            <a:r>
              <a:rPr lang="en-US" altLang="zh-CN" sz="2800" b="1" i="0" dirty="0" smtClean="0">
                <a:sym typeface="+mn-ea"/>
              </a:rPr>
              <a:t>-</a:t>
            </a:r>
            <a:r>
              <a:rPr lang="en-US" altLang="zh-CN" sz="2800" i="0" dirty="0">
                <a:latin typeface="黑体" panose="02010609060101010101" pitchFamily="49" charset="-122"/>
                <a:ea typeface="黑体" panose="02010609060101010101" pitchFamily="49" charset="-122"/>
              </a:rPr>
              <a:t>MOSFET</a:t>
            </a:r>
            <a:r>
              <a:rPr lang="zh-CN" altLang="en-US" sz="2800" i="0" dirty="0">
                <a:latin typeface="黑体" panose="02010609060101010101" pitchFamily="49" charset="-122"/>
                <a:ea typeface="黑体" panose="02010609060101010101" pitchFamily="49" charset="-122"/>
              </a:rPr>
              <a:t>的界面态</a:t>
            </a:r>
            <a:endParaRPr lang="en-US" altLang="zh-CN" sz="2800" i="0" dirty="0">
              <a:latin typeface="黑体" panose="02010609060101010101" pitchFamily="49" charset="-122"/>
              <a:ea typeface="黑体" panose="02010609060101010101" pitchFamily="49" charset="-122"/>
            </a:endParaRPr>
          </a:p>
          <a:p>
            <a:pPr>
              <a:lnSpc>
                <a:spcPct val="120000"/>
              </a:lnSpc>
              <a:spcBef>
                <a:spcPct val="20000"/>
              </a:spcBef>
              <a:buClr>
                <a:schemeClr val="tx2"/>
              </a:buClr>
              <a:buSzPct val="50000"/>
              <a:defRPr/>
            </a:pPr>
            <a:endParaRPr lang="zh-CN" altLang="en-US" sz="2800" b="1" dirty="0" smtClean="0">
              <a:latin typeface="Times New Roman" panose="02020603050405020304" pitchFamily="18" charset="0"/>
              <a:ea typeface="宋体" panose="02010600030101010101" pitchFamily="2" charset="-122"/>
              <a:cs typeface="+mn-cs"/>
            </a:endParaRPr>
          </a:p>
        </p:txBody>
      </p:sp>
      <p:sp>
        <p:nvSpPr>
          <p:cNvPr id="4" name="文本框 3"/>
          <p:cNvSpPr txBox="1"/>
          <p:nvPr/>
        </p:nvSpPr>
        <p:spPr>
          <a:xfrm>
            <a:off x="683568" y="876249"/>
            <a:ext cx="7776864" cy="1630045"/>
          </a:xfrm>
          <a:prstGeom prst="rect">
            <a:avLst/>
          </a:prstGeom>
          <a:noFill/>
        </p:spPr>
        <p:txBody>
          <a:bodyPr wrap="square" rtlCol="0">
            <a:spAutoFit/>
          </a:bodyPr>
          <a:lstStyle/>
          <a:p>
            <a:r>
              <a:rPr lang="zh-CN" altLang="en-US" sz="2000" i="0" dirty="0" smtClean="0"/>
              <a:t>与其他宽禁带半导体相比</a:t>
            </a:r>
            <a:r>
              <a:rPr lang="en-US" altLang="zh-CN" sz="2000" i="0" dirty="0" err="1" smtClean="0"/>
              <a:t>SiC</a:t>
            </a:r>
            <a:r>
              <a:rPr lang="zh-CN" altLang="en-US" sz="2000" i="0" dirty="0" smtClean="0"/>
              <a:t>的优势可通过自身热氧化获得致密的栅氧化层。但是，自热氧化在界面层中产生大量的界面态，高界面态导致了器件导通能力下降，并且界面态的充放电导致了阈值电压的漂移，栅可靠性下降。</a:t>
            </a:r>
            <a:endParaRPr lang="en-US" altLang="zh-CN" sz="2000" i="0" dirty="0" smtClean="0"/>
          </a:p>
          <a:p>
            <a:endParaRPr lang="zh-CN" altLang="en-US" sz="2000" i="0" dirty="0"/>
          </a:p>
        </p:txBody>
      </p:sp>
      <p:pic>
        <p:nvPicPr>
          <p:cNvPr id="5" name="图片 4"/>
          <p:cNvPicPr>
            <a:picLocks noChangeAspect="1"/>
          </p:cNvPicPr>
          <p:nvPr/>
        </p:nvPicPr>
        <p:blipFill>
          <a:blip r:embed="rId1"/>
          <a:stretch>
            <a:fillRect/>
          </a:stretch>
        </p:blipFill>
        <p:spPr>
          <a:xfrm>
            <a:off x="367521" y="2507466"/>
            <a:ext cx="4015035" cy="3463226"/>
          </a:xfrm>
          <a:prstGeom prst="rect">
            <a:avLst/>
          </a:prstGeom>
        </p:spPr>
      </p:pic>
      <p:sp>
        <p:nvSpPr>
          <p:cNvPr id="6" name="矩形 5"/>
          <p:cNvSpPr/>
          <p:nvPr/>
        </p:nvSpPr>
        <p:spPr>
          <a:xfrm>
            <a:off x="4499992" y="4417359"/>
            <a:ext cx="4572000" cy="1631216"/>
          </a:xfrm>
          <a:prstGeom prst="rect">
            <a:avLst/>
          </a:prstGeom>
        </p:spPr>
        <p:txBody>
          <a:bodyPr>
            <a:spAutoFit/>
          </a:bodyPr>
          <a:lstStyle/>
          <a:p>
            <a:r>
              <a:rPr lang="en-US" altLang="zh-CN" sz="2000" i="0" dirty="0">
                <a:solidFill>
                  <a:srgbClr val="000000"/>
                </a:solidFill>
                <a:cs typeface="Times New Roman" panose="02020603050405020304" pitchFamily="18" charset="0"/>
              </a:rPr>
              <a:t>Although </a:t>
            </a:r>
            <a:r>
              <a:rPr lang="en-US" altLang="zh-CN" sz="2000" i="0" dirty="0" err="1">
                <a:solidFill>
                  <a:srgbClr val="000000"/>
                </a:solidFill>
                <a:cs typeface="Times New Roman" panose="02020603050405020304" pitchFamily="18" charset="0"/>
              </a:rPr>
              <a:t>SiC</a:t>
            </a:r>
            <a:r>
              <a:rPr lang="en-US" altLang="zh-CN" sz="2000" i="0" dirty="0">
                <a:solidFill>
                  <a:srgbClr val="000000"/>
                </a:solidFill>
                <a:cs typeface="Times New Roman" panose="02020603050405020304" pitchFamily="18" charset="0"/>
              </a:rPr>
              <a:t> MOSFETs have reached the practical </a:t>
            </a:r>
            <a:r>
              <a:rPr lang="en-US" altLang="zh-CN" sz="2000" i="0" dirty="0" smtClean="0">
                <a:solidFill>
                  <a:srgbClr val="000000"/>
                </a:solidFill>
                <a:cs typeface="Times New Roman" panose="02020603050405020304" pitchFamily="18" charset="0"/>
              </a:rPr>
              <a:t>phase, the </a:t>
            </a:r>
            <a:r>
              <a:rPr lang="en-US" altLang="zh-CN" sz="2000" i="0" dirty="0">
                <a:solidFill>
                  <a:srgbClr val="000000"/>
                </a:solidFill>
                <a:cs typeface="Times New Roman" panose="02020603050405020304" pitchFamily="18" charset="0"/>
              </a:rPr>
              <a:t>interface still has a large effect on device performance,</a:t>
            </a:r>
            <a:endParaRPr lang="en-US" altLang="zh-CN" sz="2000" i="0" dirty="0">
              <a:solidFill>
                <a:srgbClr val="000000"/>
              </a:solidFill>
              <a:cs typeface="Times New Roman" panose="02020603050405020304" pitchFamily="18" charset="0"/>
            </a:endParaRPr>
          </a:p>
          <a:p>
            <a:r>
              <a:rPr lang="en-US" altLang="zh-CN" sz="2000" i="0" dirty="0">
                <a:solidFill>
                  <a:srgbClr val="000000"/>
                </a:solidFill>
                <a:cs typeface="Times New Roman" panose="02020603050405020304" pitchFamily="18" charset="0"/>
              </a:rPr>
              <a:t>and it is an essential task to clarify the </a:t>
            </a:r>
            <a:r>
              <a:rPr lang="en-US" altLang="zh-CN" sz="2000" i="0" dirty="0">
                <a:solidFill>
                  <a:srgbClr val="FF0000"/>
                </a:solidFill>
                <a:cs typeface="Times New Roman" panose="02020603050405020304" pitchFamily="18" charset="0"/>
              </a:rPr>
              <a:t>physical phenomena </a:t>
            </a:r>
            <a:r>
              <a:rPr lang="en-US" altLang="zh-CN" sz="2000" i="0" dirty="0" smtClean="0">
                <a:solidFill>
                  <a:srgbClr val="FF0000"/>
                </a:solidFill>
                <a:cs typeface="Times New Roman" panose="02020603050405020304" pitchFamily="18" charset="0"/>
              </a:rPr>
              <a:t>at the interface</a:t>
            </a:r>
            <a:r>
              <a:rPr lang="zh-CN" altLang="en-US" sz="2000" i="0" dirty="0" smtClean="0">
                <a:solidFill>
                  <a:srgbClr val="000000"/>
                </a:solidFill>
                <a:cs typeface="Times New Roman" panose="02020603050405020304" pitchFamily="18" charset="0"/>
              </a:rPr>
              <a:t>。</a:t>
            </a:r>
            <a:endParaRPr lang="zh-CN" altLang="en-US" sz="2000" dirty="0">
              <a:cs typeface="Times New Roman" panose="02020603050405020304" pitchFamily="18" charset="0"/>
            </a:endParaRPr>
          </a:p>
        </p:txBody>
      </p:sp>
      <p:sp>
        <p:nvSpPr>
          <p:cNvPr id="7" name="文本框 6"/>
          <p:cNvSpPr txBox="1"/>
          <p:nvPr/>
        </p:nvSpPr>
        <p:spPr>
          <a:xfrm>
            <a:off x="4572248" y="2461298"/>
            <a:ext cx="4320232" cy="1631216"/>
          </a:xfrm>
          <a:prstGeom prst="rect">
            <a:avLst/>
          </a:prstGeom>
          <a:noFill/>
        </p:spPr>
        <p:txBody>
          <a:bodyPr wrap="square" rtlCol="0">
            <a:spAutoFit/>
          </a:bodyPr>
          <a:lstStyle/>
          <a:p>
            <a:r>
              <a:rPr lang="zh-CN" altLang="en-US" sz="2000" i="0" dirty="0" smtClean="0"/>
              <a:t>降低界面态可能的解决方案：</a:t>
            </a:r>
            <a:endParaRPr lang="en-US" altLang="zh-CN" sz="2000" i="0" dirty="0" smtClean="0"/>
          </a:p>
          <a:p>
            <a:r>
              <a:rPr lang="zh-CN" altLang="en-US" sz="2000" i="0" dirty="0" smtClean="0"/>
              <a:t>栅氧化层在</a:t>
            </a:r>
            <a:r>
              <a:rPr lang="en-US" altLang="zh-CN" sz="2000" i="0" dirty="0" smtClean="0"/>
              <a:t>N</a:t>
            </a:r>
            <a:r>
              <a:rPr lang="en-US" altLang="zh-CN" sz="2000" i="0" baseline="-25000" dirty="0" smtClean="0"/>
              <a:t>2</a:t>
            </a:r>
            <a:r>
              <a:rPr lang="en-US" altLang="zh-CN" sz="2000" i="0" dirty="0" smtClean="0"/>
              <a:t>O</a:t>
            </a:r>
            <a:r>
              <a:rPr lang="zh-CN" altLang="en-US" sz="2000" i="0" dirty="0" smtClean="0"/>
              <a:t>，</a:t>
            </a:r>
            <a:r>
              <a:rPr lang="en-US" altLang="zh-CN" sz="2000" i="0" dirty="0" smtClean="0"/>
              <a:t>POCl</a:t>
            </a:r>
            <a:r>
              <a:rPr lang="en-US" altLang="zh-CN" sz="2000" i="0" baseline="-25000" dirty="0" smtClean="0"/>
              <a:t>3</a:t>
            </a:r>
            <a:r>
              <a:rPr lang="zh-CN" altLang="en-US" sz="2000" i="0" dirty="0" smtClean="0"/>
              <a:t>气氛中退火；</a:t>
            </a:r>
            <a:endParaRPr lang="en-US" altLang="zh-CN" sz="2000" i="0" dirty="0" smtClean="0"/>
          </a:p>
          <a:p>
            <a:r>
              <a:rPr lang="zh-CN" altLang="en-US" sz="2000" i="0" dirty="0" smtClean="0"/>
              <a:t>氧化后</a:t>
            </a:r>
            <a:r>
              <a:rPr lang="en-US" altLang="zh-CN" sz="2000" i="0" dirty="0" smtClean="0"/>
              <a:t>H</a:t>
            </a:r>
            <a:r>
              <a:rPr lang="en-US" altLang="zh-CN" sz="2000" i="0" baseline="-25000" dirty="0" smtClean="0"/>
              <a:t>2</a:t>
            </a:r>
            <a:r>
              <a:rPr lang="zh-CN" altLang="en-US" sz="2000" i="0" dirty="0" smtClean="0"/>
              <a:t>退火；</a:t>
            </a:r>
            <a:endParaRPr lang="en-US" altLang="zh-CN" sz="2000" i="0" dirty="0" smtClean="0"/>
          </a:p>
          <a:p>
            <a:r>
              <a:rPr lang="zh-CN" altLang="en-US" sz="2000" i="0" dirty="0" smtClean="0"/>
              <a:t>磷硅酸盐玻璃</a:t>
            </a:r>
            <a:r>
              <a:rPr lang="en-US" altLang="zh-CN" sz="2000" i="0" dirty="0" smtClean="0"/>
              <a:t>/SiO2</a:t>
            </a:r>
            <a:r>
              <a:rPr lang="zh-CN" altLang="en-US" sz="2000" i="0" dirty="0" smtClean="0"/>
              <a:t>双层结构；</a:t>
            </a:r>
            <a:endParaRPr lang="en-US" altLang="zh-CN" sz="2000" i="0" dirty="0" smtClean="0"/>
          </a:p>
          <a:p>
            <a:r>
              <a:rPr lang="en-US" altLang="zh-CN" sz="2000" i="0" dirty="0" err="1" smtClean="0"/>
              <a:t>AlON</a:t>
            </a:r>
            <a:r>
              <a:rPr lang="zh-CN" altLang="en-US" sz="2000" i="0" dirty="0" smtClean="0"/>
              <a:t>栅氧化层。</a:t>
            </a:r>
            <a:endParaRPr lang="zh-CN" altLang="en-US" sz="2000" i="0" dirty="0"/>
          </a:p>
        </p:txBody>
      </p:sp>
      <p:sp>
        <p:nvSpPr>
          <p:cNvPr id="8" name="矩形 7"/>
          <p:cNvSpPr/>
          <p:nvPr/>
        </p:nvSpPr>
        <p:spPr>
          <a:xfrm>
            <a:off x="1043608" y="6142587"/>
            <a:ext cx="5998418" cy="400110"/>
          </a:xfrm>
          <a:prstGeom prst="rect">
            <a:avLst/>
          </a:prstGeom>
        </p:spPr>
        <p:txBody>
          <a:bodyPr wrap="square">
            <a:spAutoFit/>
          </a:bodyPr>
          <a:lstStyle/>
          <a:p>
            <a:r>
              <a:rPr lang="en-US" altLang="zh-CN" sz="2000" b="1" i="0" dirty="0" err="1">
                <a:cs typeface="Times New Roman" panose="02020603050405020304" pitchFamily="18" charset="0"/>
              </a:rPr>
              <a:t>Jpn</a:t>
            </a:r>
            <a:r>
              <a:rPr lang="en-US" altLang="zh-CN" sz="2000" b="1" i="0" dirty="0">
                <a:cs typeface="Times New Roman" panose="02020603050405020304" pitchFamily="18" charset="0"/>
              </a:rPr>
              <a:t>. J. Appl. Phys. 54, 030101 (2015)</a:t>
            </a:r>
            <a:endParaRPr lang="zh-CN" altLang="en-US" sz="2000" b="1" dirty="0">
              <a:cs typeface="Times New Roman" panose="02020603050405020304" pitchFamily="18" charset="0"/>
            </a:endParaRPr>
          </a:p>
        </p:txBody>
      </p:sp>
    </p:spTree>
  </p:cSld>
  <p:clrMapOvr>
    <a:masterClrMapping/>
  </p:clrMapOvr>
  <p:transition>
    <p:pull dir="l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
        <p:nvSpPr>
          <p:cNvPr id="3" name="标题 1"/>
          <p:cNvSpPr txBox="1"/>
          <p:nvPr/>
        </p:nvSpPr>
        <p:spPr>
          <a:xfrm>
            <a:off x="179512" y="116632"/>
            <a:ext cx="8712968" cy="75961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lvl="1">
              <a:lnSpc>
                <a:spcPct val="120000"/>
              </a:lnSpc>
              <a:spcBef>
                <a:spcPct val="20000"/>
              </a:spcBef>
              <a:buClr>
                <a:schemeClr val="tx2"/>
              </a:buClr>
              <a:buSzPct val="50000"/>
              <a:defRPr/>
            </a:pPr>
            <a:r>
              <a:rPr lang="en-US" altLang="zh-CN" sz="2800" b="1" i="0" dirty="0" smtClean="0"/>
              <a:t>1.3.2</a:t>
            </a:r>
            <a:r>
              <a:rPr lang="zh-CN" altLang="en-US" sz="2800" b="1" i="0" dirty="0" smtClean="0"/>
              <a:t> </a:t>
            </a:r>
            <a:r>
              <a:rPr lang="zh-CN" altLang="en-US" sz="2800" b="1" i="0" dirty="0">
                <a:sym typeface="+mn-ea"/>
              </a:rPr>
              <a:t>碳化</a:t>
            </a:r>
            <a:r>
              <a:rPr lang="zh-CN" altLang="en-US" sz="2800" b="1" i="0" dirty="0" smtClean="0">
                <a:sym typeface="+mn-ea"/>
              </a:rPr>
              <a:t>硅材料科学技术问题</a:t>
            </a:r>
            <a:r>
              <a:rPr lang="en-US" altLang="zh-CN" sz="2800" b="1" i="0" dirty="0" smtClean="0">
                <a:sym typeface="+mn-ea"/>
              </a:rPr>
              <a:t>-</a:t>
            </a:r>
            <a:r>
              <a:rPr lang="zh-CN" altLang="en-US" sz="2800" i="0" dirty="0">
                <a:latin typeface="黑体" panose="02010609060101010101" pitchFamily="49" charset="-122"/>
                <a:ea typeface="黑体" panose="02010609060101010101" pitchFamily="49" charset="-122"/>
              </a:rPr>
              <a:t>载流子寿命与</a:t>
            </a:r>
            <a:r>
              <a:rPr lang="zh-CN" altLang="en-US" sz="2800" i="0" dirty="0" smtClean="0">
                <a:latin typeface="黑体" panose="02010609060101010101" pitchFamily="49" charset="-122"/>
                <a:ea typeface="黑体" panose="02010609060101010101" pitchFamily="49" charset="-122"/>
              </a:rPr>
              <a:t>深能级</a:t>
            </a:r>
            <a:endParaRPr lang="zh-CN" altLang="en-US" sz="2800" b="1" dirty="0" smtClean="0">
              <a:latin typeface="Times New Roman" panose="02020603050405020304" pitchFamily="18" charset="0"/>
              <a:ea typeface="宋体" panose="02010600030101010101" pitchFamily="2" charset="-122"/>
              <a:cs typeface="+mn-cs"/>
            </a:endParaRPr>
          </a:p>
        </p:txBody>
      </p:sp>
      <p:pic>
        <p:nvPicPr>
          <p:cNvPr id="4" name="图片 3"/>
          <p:cNvPicPr>
            <a:picLocks noChangeAspect="1"/>
          </p:cNvPicPr>
          <p:nvPr/>
        </p:nvPicPr>
        <p:blipFill>
          <a:blip r:embed="rId1"/>
          <a:stretch>
            <a:fillRect/>
          </a:stretch>
        </p:blipFill>
        <p:spPr>
          <a:xfrm>
            <a:off x="488644" y="620688"/>
            <a:ext cx="4248472" cy="3778211"/>
          </a:xfrm>
          <a:prstGeom prst="rect">
            <a:avLst/>
          </a:prstGeom>
        </p:spPr>
      </p:pic>
      <p:pic>
        <p:nvPicPr>
          <p:cNvPr id="6" name="图片 5"/>
          <p:cNvPicPr>
            <a:picLocks noChangeAspect="1"/>
          </p:cNvPicPr>
          <p:nvPr/>
        </p:nvPicPr>
        <p:blipFill>
          <a:blip r:embed="rId2"/>
          <a:stretch>
            <a:fillRect/>
          </a:stretch>
        </p:blipFill>
        <p:spPr>
          <a:xfrm>
            <a:off x="4751421" y="876249"/>
            <a:ext cx="3744416" cy="2605538"/>
          </a:xfrm>
          <a:prstGeom prst="rect">
            <a:avLst/>
          </a:prstGeom>
        </p:spPr>
      </p:pic>
      <p:sp>
        <p:nvSpPr>
          <p:cNvPr id="7" name="文本框 6"/>
          <p:cNvSpPr txBox="1"/>
          <p:nvPr/>
        </p:nvSpPr>
        <p:spPr>
          <a:xfrm>
            <a:off x="5148064" y="3533518"/>
            <a:ext cx="3845248" cy="707886"/>
          </a:xfrm>
          <a:prstGeom prst="rect">
            <a:avLst/>
          </a:prstGeom>
          <a:noFill/>
        </p:spPr>
        <p:txBody>
          <a:bodyPr wrap="square" rtlCol="0">
            <a:spAutoFit/>
          </a:bodyPr>
          <a:lstStyle/>
          <a:p>
            <a:r>
              <a:rPr lang="zh-CN" altLang="en-US" sz="2000" i="0" dirty="0" smtClean="0"/>
              <a:t>当</a:t>
            </a:r>
            <a:r>
              <a:rPr lang="en-US" altLang="zh-CN" sz="2000" i="0" dirty="0" smtClean="0"/>
              <a:t>Z</a:t>
            </a:r>
            <a:r>
              <a:rPr lang="en-US" altLang="zh-CN" sz="2000" i="0" baseline="-25000" dirty="0" smtClean="0"/>
              <a:t>1/2</a:t>
            </a:r>
            <a:r>
              <a:rPr lang="zh-CN" altLang="en-US" sz="2000" i="0" dirty="0" smtClean="0"/>
              <a:t>缺陷中心的密度</a:t>
            </a:r>
            <a:r>
              <a:rPr lang="en-US" altLang="zh-CN" sz="2000" i="0" dirty="0" smtClean="0"/>
              <a:t>&gt;10</a:t>
            </a:r>
            <a:r>
              <a:rPr lang="en-US" altLang="zh-CN" sz="2000" i="0" baseline="30000" dirty="0" smtClean="0"/>
              <a:t>13</a:t>
            </a:r>
            <a:r>
              <a:rPr lang="en-US" altLang="zh-CN" sz="2000" i="0" dirty="0" smtClean="0"/>
              <a:t>cm</a:t>
            </a:r>
            <a:r>
              <a:rPr lang="en-US" altLang="zh-CN" sz="2000" i="0" baseline="30000" dirty="0" smtClean="0"/>
              <a:t>-3</a:t>
            </a:r>
            <a:r>
              <a:rPr lang="zh-CN" altLang="en-US" sz="2000" i="0" dirty="0" smtClean="0"/>
              <a:t>，密度与寿命成反比 。</a:t>
            </a:r>
            <a:endParaRPr lang="zh-CN" altLang="en-US" sz="2000" i="0" dirty="0"/>
          </a:p>
        </p:txBody>
      </p:sp>
      <p:pic>
        <p:nvPicPr>
          <p:cNvPr id="8" name="图片 7"/>
          <p:cNvPicPr>
            <a:picLocks noChangeAspect="1"/>
          </p:cNvPicPr>
          <p:nvPr/>
        </p:nvPicPr>
        <p:blipFill>
          <a:blip r:embed="rId3"/>
          <a:stretch>
            <a:fillRect/>
          </a:stretch>
        </p:blipFill>
        <p:spPr>
          <a:xfrm>
            <a:off x="5364088" y="4296155"/>
            <a:ext cx="3120024" cy="2060196"/>
          </a:xfrm>
          <a:prstGeom prst="rect">
            <a:avLst/>
          </a:prstGeom>
        </p:spPr>
      </p:pic>
      <p:sp>
        <p:nvSpPr>
          <p:cNvPr id="9" name="文本框 8"/>
          <p:cNvSpPr txBox="1"/>
          <p:nvPr/>
        </p:nvSpPr>
        <p:spPr>
          <a:xfrm>
            <a:off x="323528" y="4398899"/>
            <a:ext cx="4680520" cy="1323439"/>
          </a:xfrm>
          <a:prstGeom prst="rect">
            <a:avLst/>
          </a:prstGeom>
          <a:noFill/>
        </p:spPr>
        <p:txBody>
          <a:bodyPr wrap="square" rtlCol="0">
            <a:spAutoFit/>
          </a:bodyPr>
          <a:lstStyle/>
          <a:p>
            <a:r>
              <a:rPr lang="en-US" altLang="zh-CN" sz="2000" i="0" dirty="0" err="1" smtClean="0"/>
              <a:t>SiC</a:t>
            </a:r>
            <a:r>
              <a:rPr lang="zh-CN" altLang="en-US" sz="2000" i="0" dirty="0" smtClean="0"/>
              <a:t>双极型器件具有高压和大电流的能力，少子的寿命决定了其性能，对于</a:t>
            </a:r>
            <a:r>
              <a:rPr lang="en-US" altLang="zh-CN" sz="2000" i="0" dirty="0" smtClean="0"/>
              <a:t>20kV </a:t>
            </a:r>
            <a:r>
              <a:rPr lang="zh-CN" altLang="en-US" sz="2000" i="0" dirty="0" smtClean="0"/>
              <a:t>的高压器件，载流子寿命需要</a:t>
            </a:r>
            <a:r>
              <a:rPr lang="en-US" altLang="zh-CN" sz="2000" i="0" dirty="0" smtClean="0"/>
              <a:t>&gt;15us.</a:t>
            </a:r>
            <a:endParaRPr lang="en-US" altLang="zh-CN" sz="2000" i="0" dirty="0" smtClean="0"/>
          </a:p>
          <a:p>
            <a:endParaRPr lang="zh-CN" altLang="en-US" sz="2000" i="0" dirty="0"/>
          </a:p>
        </p:txBody>
      </p:sp>
      <p:sp>
        <p:nvSpPr>
          <p:cNvPr id="10" name="文本框 9"/>
          <p:cNvSpPr txBox="1"/>
          <p:nvPr/>
        </p:nvSpPr>
        <p:spPr>
          <a:xfrm>
            <a:off x="292290" y="5464267"/>
            <a:ext cx="4680520" cy="707886"/>
          </a:xfrm>
          <a:prstGeom prst="rect">
            <a:avLst/>
          </a:prstGeom>
          <a:noFill/>
        </p:spPr>
        <p:txBody>
          <a:bodyPr wrap="square" rtlCol="0">
            <a:spAutoFit/>
          </a:bodyPr>
          <a:lstStyle/>
          <a:p>
            <a:r>
              <a:rPr lang="zh-CN" altLang="en-US" sz="2000" i="0" dirty="0" smtClean="0"/>
              <a:t>降低</a:t>
            </a:r>
            <a:r>
              <a:rPr lang="en-US" altLang="zh-CN" sz="2000" i="0" dirty="0"/>
              <a:t>Z</a:t>
            </a:r>
            <a:r>
              <a:rPr lang="en-US" altLang="zh-CN" sz="2000" i="0" baseline="-25000" dirty="0"/>
              <a:t>1/2</a:t>
            </a:r>
            <a:r>
              <a:rPr lang="zh-CN" altLang="en-US" sz="2000" i="0" dirty="0"/>
              <a:t>缺陷中心的</a:t>
            </a:r>
            <a:r>
              <a:rPr lang="zh-CN" altLang="en-US" sz="2000" i="0" dirty="0" smtClean="0"/>
              <a:t>密度</a:t>
            </a:r>
            <a:r>
              <a:rPr lang="zh-CN" altLang="en-US" sz="2000" i="0" dirty="0" smtClean="0">
                <a:sym typeface="Wingdings" panose="05000000000000000000" pitchFamily="2" charset="2"/>
              </a:rPr>
              <a:t>：（</a:t>
            </a:r>
            <a:r>
              <a:rPr lang="en-US" altLang="zh-CN" sz="2000" i="0" dirty="0" smtClean="0">
                <a:sym typeface="Wingdings" panose="05000000000000000000" pitchFamily="2" charset="2"/>
              </a:rPr>
              <a:t>1</a:t>
            </a:r>
            <a:r>
              <a:rPr lang="zh-CN" altLang="en-US" sz="2000" i="0" dirty="0" smtClean="0">
                <a:sym typeface="Wingdings" panose="05000000000000000000" pitchFamily="2" charset="2"/>
              </a:rPr>
              <a:t>）热氧化，（</a:t>
            </a:r>
            <a:r>
              <a:rPr lang="en-US" altLang="zh-CN" sz="2000" i="0" dirty="0" smtClean="0">
                <a:sym typeface="Wingdings" panose="05000000000000000000" pitchFamily="2" charset="2"/>
              </a:rPr>
              <a:t>2</a:t>
            </a:r>
            <a:r>
              <a:rPr lang="zh-CN" altLang="en-US" sz="2000" i="0" dirty="0" smtClean="0">
                <a:sym typeface="Wingdings" panose="05000000000000000000" pitchFamily="2" charset="2"/>
              </a:rPr>
              <a:t>）优化生长条件，（</a:t>
            </a:r>
            <a:r>
              <a:rPr lang="en-US" altLang="zh-CN" sz="2000" i="0" dirty="0" smtClean="0">
                <a:sym typeface="Wingdings" panose="05000000000000000000" pitchFamily="2" charset="2"/>
              </a:rPr>
              <a:t>3</a:t>
            </a:r>
            <a:r>
              <a:rPr lang="zh-CN" altLang="en-US" sz="2000" i="0" dirty="0" smtClean="0">
                <a:sym typeface="Wingdings" panose="05000000000000000000" pitchFamily="2" charset="2"/>
              </a:rPr>
              <a:t>）</a:t>
            </a:r>
            <a:r>
              <a:rPr lang="en-US" altLang="zh-CN" sz="2000" i="0" dirty="0" smtClean="0">
                <a:sym typeface="Wingdings" panose="05000000000000000000" pitchFamily="2" charset="2"/>
              </a:rPr>
              <a:t>C</a:t>
            </a:r>
            <a:r>
              <a:rPr lang="zh-CN" altLang="en-US" sz="2000" i="0" dirty="0" smtClean="0">
                <a:sym typeface="Wingdings" panose="05000000000000000000" pitchFamily="2" charset="2"/>
              </a:rPr>
              <a:t>注入及退火。</a:t>
            </a:r>
            <a:endParaRPr lang="zh-CN" altLang="en-US" sz="2000" i="0" dirty="0"/>
          </a:p>
        </p:txBody>
      </p:sp>
      <p:sp>
        <p:nvSpPr>
          <p:cNvPr id="11" name="矩形 10"/>
          <p:cNvSpPr/>
          <p:nvPr/>
        </p:nvSpPr>
        <p:spPr>
          <a:xfrm>
            <a:off x="2555776" y="6452223"/>
            <a:ext cx="6229350" cy="369332"/>
          </a:xfrm>
          <a:prstGeom prst="rect">
            <a:avLst/>
          </a:prstGeom>
        </p:spPr>
        <p:txBody>
          <a:bodyPr wrap="square">
            <a:spAutoFit/>
          </a:bodyPr>
          <a:lstStyle/>
          <a:p>
            <a:r>
              <a:rPr lang="en-US" altLang="zh-CN" sz="1800" b="1" i="0" dirty="0" err="1">
                <a:cs typeface="Times New Roman" panose="02020603050405020304" pitchFamily="18" charset="0"/>
              </a:rPr>
              <a:t>Jpn</a:t>
            </a:r>
            <a:r>
              <a:rPr lang="en-US" altLang="zh-CN" sz="1800" b="1" i="0" dirty="0">
                <a:cs typeface="Times New Roman" panose="02020603050405020304" pitchFamily="18" charset="0"/>
              </a:rPr>
              <a:t>. J. Appl. Phys. 54, 030101 (2015)</a:t>
            </a:r>
            <a:endParaRPr lang="zh-CN" altLang="en-US" sz="1800" b="1" dirty="0">
              <a:cs typeface="Times New Roman" panose="02020603050405020304" pitchFamily="18" charset="0"/>
            </a:endParaRPr>
          </a:p>
        </p:txBody>
      </p:sp>
    </p:spTree>
  </p:cSld>
  <p:clrMapOvr>
    <a:masterClrMapping/>
  </p:clrMapOvr>
  <p:transition>
    <p:pull dir="l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
        <p:nvSpPr>
          <p:cNvPr id="3" name="标题 1"/>
          <p:cNvSpPr txBox="1"/>
          <p:nvPr/>
        </p:nvSpPr>
        <p:spPr>
          <a:xfrm>
            <a:off x="179512" y="116632"/>
            <a:ext cx="8712968" cy="75961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lvl="1">
              <a:lnSpc>
                <a:spcPct val="120000"/>
              </a:lnSpc>
              <a:spcBef>
                <a:spcPct val="20000"/>
              </a:spcBef>
              <a:buClr>
                <a:schemeClr val="tx2"/>
              </a:buClr>
              <a:buSzPct val="50000"/>
              <a:defRPr/>
            </a:pPr>
            <a:r>
              <a:rPr lang="en-US" altLang="zh-CN" sz="2800" b="1" i="0" dirty="0"/>
              <a:t>1.3.2</a:t>
            </a:r>
            <a:r>
              <a:rPr lang="zh-CN" altLang="en-US" sz="2800" b="1" i="0" dirty="0"/>
              <a:t> </a:t>
            </a:r>
            <a:r>
              <a:rPr lang="zh-CN" altLang="en-US" sz="2800" b="1" i="0" dirty="0">
                <a:sym typeface="+mn-ea"/>
              </a:rPr>
              <a:t>碳化硅材料科学技术问题</a:t>
            </a:r>
            <a:r>
              <a:rPr lang="en-US" altLang="zh-CN" sz="2800" b="1" i="0" dirty="0" smtClean="0">
                <a:sym typeface="+mn-ea"/>
              </a:rPr>
              <a:t>-</a:t>
            </a:r>
            <a:r>
              <a:rPr lang="en-US" altLang="zh-CN" sz="2800" i="0" dirty="0" smtClean="0">
                <a:latin typeface="黑体" panose="02010609060101010101" pitchFamily="49" charset="-122"/>
                <a:ea typeface="黑体" panose="02010609060101010101" pitchFamily="49" charset="-122"/>
              </a:rPr>
              <a:t>IGBT</a:t>
            </a:r>
            <a:r>
              <a:rPr lang="zh-CN" altLang="en-US" sz="2800" i="0" dirty="0" smtClean="0">
                <a:latin typeface="黑体" panose="02010609060101010101" pitchFamily="49" charset="-122"/>
                <a:ea typeface="黑体" panose="02010609060101010101" pitchFamily="49" charset="-122"/>
              </a:rPr>
              <a:t>载流子迁移率</a:t>
            </a:r>
            <a:endParaRPr lang="en-US" altLang="zh-CN" sz="2800" i="0" dirty="0">
              <a:latin typeface="黑体" panose="02010609060101010101" pitchFamily="49" charset="-122"/>
              <a:ea typeface="黑体" panose="02010609060101010101" pitchFamily="49" charset="-122"/>
            </a:endParaRPr>
          </a:p>
          <a:p>
            <a:pPr marL="0" lvl="1">
              <a:lnSpc>
                <a:spcPct val="120000"/>
              </a:lnSpc>
              <a:spcBef>
                <a:spcPct val="20000"/>
              </a:spcBef>
              <a:buClr>
                <a:schemeClr val="tx2"/>
              </a:buClr>
              <a:buSzPct val="50000"/>
              <a:defRPr/>
            </a:pPr>
            <a:endParaRPr lang="zh-CN" altLang="en-US" sz="2800" b="1" dirty="0" smtClean="0">
              <a:latin typeface="Times New Roman" panose="02020603050405020304" pitchFamily="18" charset="0"/>
              <a:ea typeface="宋体" panose="02010600030101010101" pitchFamily="2" charset="-122"/>
              <a:cs typeface="+mn-cs"/>
            </a:endParaRPr>
          </a:p>
        </p:txBody>
      </p:sp>
      <p:pic>
        <p:nvPicPr>
          <p:cNvPr id="8" name="图片 7"/>
          <p:cNvPicPr>
            <a:picLocks noChangeAspect="1"/>
          </p:cNvPicPr>
          <p:nvPr/>
        </p:nvPicPr>
        <p:blipFill>
          <a:blip r:embed="rId1"/>
          <a:stretch>
            <a:fillRect/>
          </a:stretch>
        </p:blipFill>
        <p:spPr>
          <a:xfrm>
            <a:off x="827584" y="764704"/>
            <a:ext cx="2535727" cy="3581427"/>
          </a:xfrm>
          <a:prstGeom prst="rect">
            <a:avLst/>
          </a:prstGeom>
        </p:spPr>
      </p:pic>
      <p:sp>
        <p:nvSpPr>
          <p:cNvPr id="9" name="文本框 8"/>
          <p:cNvSpPr txBox="1"/>
          <p:nvPr/>
        </p:nvSpPr>
        <p:spPr>
          <a:xfrm>
            <a:off x="3707904" y="980728"/>
            <a:ext cx="4896544" cy="3477875"/>
          </a:xfrm>
          <a:prstGeom prst="rect">
            <a:avLst/>
          </a:prstGeom>
          <a:noFill/>
        </p:spPr>
        <p:txBody>
          <a:bodyPr wrap="square" rtlCol="0">
            <a:spAutoFit/>
          </a:bodyPr>
          <a:lstStyle/>
          <a:p>
            <a:r>
              <a:rPr lang="zh-CN" altLang="en-US" sz="2000" i="0" dirty="0" smtClean="0"/>
              <a:t>绝缘栅双极晶体管（</a:t>
            </a:r>
            <a:r>
              <a:rPr lang="en-US" altLang="zh-CN" sz="2000" i="0" dirty="0" smtClean="0"/>
              <a:t>IGBT</a:t>
            </a:r>
            <a:r>
              <a:rPr lang="zh-CN" altLang="en-US" sz="2000" i="0" dirty="0" smtClean="0"/>
              <a:t>）是基于</a:t>
            </a:r>
            <a:r>
              <a:rPr lang="en-US" altLang="zh-CN" sz="2000" i="0" dirty="0" smtClean="0"/>
              <a:t>MOSFET</a:t>
            </a:r>
            <a:r>
              <a:rPr lang="zh-CN" altLang="en-US" sz="2000" i="0" dirty="0" smtClean="0"/>
              <a:t>技术发展起来的器件。所不同的是衬底是同质异型材料，一般要在</a:t>
            </a:r>
            <a:r>
              <a:rPr lang="en-US" altLang="zh-CN" sz="2000" i="0" dirty="0" smtClean="0"/>
              <a:t>n(p)</a:t>
            </a:r>
            <a:r>
              <a:rPr lang="zh-CN" altLang="en-US" sz="2000" i="0" dirty="0" smtClean="0"/>
              <a:t>型衬底上外延</a:t>
            </a:r>
            <a:r>
              <a:rPr lang="en-US" altLang="zh-CN" sz="2000" i="0" dirty="0" smtClean="0"/>
              <a:t>100</a:t>
            </a:r>
            <a:r>
              <a:rPr lang="zh-CN" altLang="en-US" sz="2000" i="0" dirty="0" smtClean="0"/>
              <a:t>微米以上</a:t>
            </a:r>
            <a:r>
              <a:rPr lang="en-US" altLang="zh-CN" sz="2000" i="0" dirty="0" smtClean="0"/>
              <a:t>p</a:t>
            </a:r>
            <a:r>
              <a:rPr lang="zh-CN" altLang="en-US" sz="2000" i="0" dirty="0" smtClean="0"/>
              <a:t>（</a:t>
            </a:r>
            <a:r>
              <a:rPr lang="en-US" altLang="zh-CN" sz="2000" i="0" dirty="0" smtClean="0"/>
              <a:t>n</a:t>
            </a:r>
            <a:r>
              <a:rPr lang="zh-CN" altLang="en-US" sz="2000" i="0" dirty="0" smtClean="0"/>
              <a:t>）型外延层。在外延层和衬底 之间还有一层中掺</a:t>
            </a:r>
            <a:r>
              <a:rPr lang="en-US" altLang="zh-CN" sz="2000" i="0" dirty="0" smtClean="0"/>
              <a:t>p</a:t>
            </a:r>
            <a:r>
              <a:rPr lang="zh-CN" altLang="en-US" sz="2000" i="0" dirty="0" smtClean="0"/>
              <a:t>（</a:t>
            </a:r>
            <a:r>
              <a:rPr lang="en-US" altLang="zh-CN" sz="2000" i="0" dirty="0" smtClean="0"/>
              <a:t>n</a:t>
            </a:r>
            <a:r>
              <a:rPr lang="zh-CN" altLang="en-US" sz="2000" i="0" dirty="0" smtClean="0"/>
              <a:t>）型缓冲层 。</a:t>
            </a:r>
            <a:endParaRPr lang="en-US" altLang="zh-CN" sz="2000" i="0" dirty="0" smtClean="0"/>
          </a:p>
          <a:p>
            <a:r>
              <a:rPr lang="en-US" altLang="zh-CN" sz="2000" i="0" dirty="0" err="1" smtClean="0"/>
              <a:t>SiC</a:t>
            </a:r>
            <a:r>
              <a:rPr lang="zh-CN" altLang="en-US" sz="2000" i="0" dirty="0" smtClean="0"/>
              <a:t>的快速外延和杂质调控是</a:t>
            </a:r>
            <a:r>
              <a:rPr lang="en-US" altLang="zh-CN" sz="2000" i="0" dirty="0" err="1" smtClean="0"/>
              <a:t>SiC</a:t>
            </a:r>
            <a:r>
              <a:rPr lang="zh-CN" altLang="en-US" sz="2000" i="0" dirty="0" smtClean="0"/>
              <a:t>基</a:t>
            </a:r>
            <a:r>
              <a:rPr lang="en-US" altLang="zh-CN" sz="2000" i="0" dirty="0" smtClean="0"/>
              <a:t>IGBT</a:t>
            </a:r>
            <a:r>
              <a:rPr lang="zh-CN" altLang="en-US" sz="2000" i="0" dirty="0" smtClean="0"/>
              <a:t>制备的基础问题，决定栅氧化层工艺及外延的界面特性。</a:t>
            </a:r>
            <a:endParaRPr lang="en-US" altLang="zh-CN" sz="2000" i="0" dirty="0" smtClean="0"/>
          </a:p>
          <a:p>
            <a:r>
              <a:rPr lang="zh-CN" altLang="en-US" sz="2000" i="0" dirty="0" smtClean="0"/>
              <a:t>与</a:t>
            </a:r>
            <a:r>
              <a:rPr lang="en-US" altLang="zh-CN" sz="2000" i="0" dirty="0" smtClean="0"/>
              <a:t>Si</a:t>
            </a:r>
            <a:r>
              <a:rPr lang="zh-CN" altLang="en-US" sz="2000" i="0" dirty="0" smtClean="0"/>
              <a:t>器件不同，</a:t>
            </a:r>
            <a:r>
              <a:rPr lang="en-US" altLang="zh-CN" sz="2000" i="0" dirty="0" err="1" smtClean="0"/>
              <a:t>SiC</a:t>
            </a:r>
            <a:r>
              <a:rPr lang="zh-CN" altLang="en-US" sz="2000" i="0" dirty="0" smtClean="0"/>
              <a:t>的热氧化包含</a:t>
            </a:r>
            <a:r>
              <a:rPr lang="en-US" altLang="zh-CN" sz="2000" i="0" dirty="0" smtClean="0"/>
              <a:t>C</a:t>
            </a:r>
            <a:r>
              <a:rPr lang="zh-CN" altLang="en-US" sz="2000" i="0" dirty="0" smtClean="0"/>
              <a:t>元素和</a:t>
            </a:r>
            <a:r>
              <a:rPr lang="en-US" altLang="zh-CN" sz="2000" i="0" dirty="0" smtClean="0"/>
              <a:t>Si</a:t>
            </a:r>
            <a:r>
              <a:rPr lang="zh-CN" altLang="en-US" sz="2000" i="0" dirty="0" smtClean="0"/>
              <a:t>元素的氧化。</a:t>
            </a:r>
            <a:r>
              <a:rPr lang="en-US" altLang="zh-CN" sz="2000" i="0" dirty="0" smtClean="0"/>
              <a:t>C</a:t>
            </a:r>
            <a:r>
              <a:rPr lang="zh-CN" altLang="en-US" sz="2000" i="0" dirty="0" smtClean="0"/>
              <a:t>元素氧化形成</a:t>
            </a:r>
            <a:r>
              <a:rPr lang="en-US" altLang="zh-CN" sz="2000" i="0" dirty="0" smtClean="0"/>
              <a:t>CO2</a:t>
            </a:r>
            <a:r>
              <a:rPr lang="zh-CN" altLang="en-US" sz="2000" i="0" dirty="0" smtClean="0"/>
              <a:t>和</a:t>
            </a:r>
            <a:r>
              <a:rPr lang="en-US" altLang="zh-CN" sz="2000" i="0" dirty="0" smtClean="0"/>
              <a:t>CO</a:t>
            </a:r>
            <a:r>
              <a:rPr lang="zh-CN" altLang="en-US" sz="2000" i="0" dirty="0" smtClean="0"/>
              <a:t>， </a:t>
            </a:r>
            <a:endParaRPr lang="zh-CN" altLang="en-US" sz="2000" i="0" dirty="0"/>
          </a:p>
        </p:txBody>
      </p:sp>
      <p:sp>
        <p:nvSpPr>
          <p:cNvPr id="10" name="文本框 9"/>
          <p:cNvSpPr txBox="1"/>
          <p:nvPr/>
        </p:nvSpPr>
        <p:spPr>
          <a:xfrm>
            <a:off x="683568" y="4509120"/>
            <a:ext cx="7920880" cy="1938020"/>
          </a:xfrm>
          <a:prstGeom prst="rect">
            <a:avLst/>
          </a:prstGeom>
          <a:noFill/>
        </p:spPr>
        <p:txBody>
          <a:bodyPr wrap="square" rtlCol="0">
            <a:spAutoFit/>
          </a:bodyPr>
          <a:lstStyle/>
          <a:p>
            <a:r>
              <a:rPr lang="zh-CN" altLang="en-US" sz="2000" i="0" dirty="0" smtClean="0"/>
              <a:t>容易在</a:t>
            </a:r>
            <a:r>
              <a:rPr lang="en-US" altLang="zh-CN" sz="2000" i="0" dirty="0" smtClean="0"/>
              <a:t>SiO2/</a:t>
            </a:r>
            <a:r>
              <a:rPr lang="en-US" altLang="zh-CN" sz="2000" i="0" dirty="0" err="1" smtClean="0"/>
              <a:t>SiC</a:t>
            </a:r>
            <a:r>
              <a:rPr lang="en-US" altLang="zh-CN" sz="2000" i="0" dirty="0" smtClean="0"/>
              <a:t> </a:t>
            </a:r>
            <a:r>
              <a:rPr lang="zh-CN" altLang="en-US" sz="2000" i="0" dirty="0" smtClean="0"/>
              <a:t>界面形成缺陷，而</a:t>
            </a:r>
            <a:r>
              <a:rPr lang="en-US" altLang="zh-CN" sz="2000" i="0" dirty="0" smtClean="0"/>
              <a:t>Si</a:t>
            </a:r>
            <a:r>
              <a:rPr lang="zh-CN" altLang="en-US" sz="2000" i="0" dirty="0" smtClean="0"/>
              <a:t>氧化不完全，也容易形成界面态，对</a:t>
            </a:r>
            <a:r>
              <a:rPr lang="en-US" altLang="zh-CN" sz="2000" i="0" dirty="0" smtClean="0"/>
              <a:t>IGBT</a:t>
            </a:r>
            <a:r>
              <a:rPr lang="zh-CN" altLang="en-US" sz="2000" i="0" dirty="0" smtClean="0"/>
              <a:t>载流子输运形成严重的散射，迁移率仅为体材料的</a:t>
            </a:r>
            <a:r>
              <a:rPr lang="en-US" altLang="zh-CN" sz="2000" i="0" dirty="0" smtClean="0"/>
              <a:t>1%</a:t>
            </a:r>
            <a:r>
              <a:rPr lang="zh-CN" altLang="en-US" sz="2000" i="0" dirty="0" smtClean="0"/>
              <a:t>。而离子注入和高温工艺进一步加大了界面的粗糙度。</a:t>
            </a:r>
            <a:endParaRPr lang="en-US" altLang="zh-CN" sz="2000" i="0" dirty="0" smtClean="0"/>
          </a:p>
          <a:p>
            <a:r>
              <a:rPr lang="zh-CN" altLang="en-US" sz="2000" i="0" dirty="0" smtClean="0"/>
              <a:t>同时异型高厚度外延，面临位错密度和杂质调控双重问题，不但在外延技术上需要发展，而且</a:t>
            </a:r>
            <a:r>
              <a:rPr lang="zh-CN" altLang="en-US" sz="2000" b="1" i="0" dirty="0" smtClean="0">
                <a:solidFill>
                  <a:srgbClr val="FF0000"/>
                </a:solidFill>
              </a:rPr>
              <a:t>还需要解决杂质、缺陷、表面态</a:t>
            </a:r>
            <a:r>
              <a:rPr lang="en-US" altLang="zh-CN" sz="2000" b="1" i="0" dirty="0" smtClean="0">
                <a:solidFill>
                  <a:srgbClr val="FF0000"/>
                </a:solidFill>
              </a:rPr>
              <a:t>/</a:t>
            </a:r>
            <a:r>
              <a:rPr lang="zh-CN" altLang="en-US" sz="2000" b="1" i="0" dirty="0" smtClean="0">
                <a:solidFill>
                  <a:srgbClr val="FF0000"/>
                </a:solidFill>
              </a:rPr>
              <a:t>界面态调控与载流子输运等基础问题</a:t>
            </a:r>
            <a:r>
              <a:rPr lang="zh-CN" altLang="en-US" sz="2000" i="0" dirty="0" smtClean="0"/>
              <a:t>。</a:t>
            </a:r>
            <a:endParaRPr lang="zh-CN" altLang="en-US" sz="2000" i="0" dirty="0"/>
          </a:p>
        </p:txBody>
      </p:sp>
    </p:spTree>
  </p:cSld>
  <p:clrMapOvr>
    <a:masterClrMapping/>
  </p:clrMapOvr>
  <p:transition>
    <p:pull dir="l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
        <p:nvSpPr>
          <p:cNvPr id="3" name="矩形 2"/>
          <p:cNvSpPr/>
          <p:nvPr/>
        </p:nvSpPr>
        <p:spPr>
          <a:xfrm>
            <a:off x="323528" y="188640"/>
            <a:ext cx="8670963" cy="523220"/>
          </a:xfrm>
          <a:prstGeom prst="rect">
            <a:avLst/>
          </a:prstGeom>
        </p:spPr>
        <p:txBody>
          <a:bodyPr wrap="none">
            <a:spAutoFit/>
          </a:bodyPr>
          <a:lstStyle/>
          <a:p>
            <a:pPr marL="0" lvl="1"/>
            <a:r>
              <a:rPr lang="en-US" altLang="zh-CN" sz="2800" b="1" i="0" dirty="0"/>
              <a:t>1.3.2</a:t>
            </a:r>
            <a:r>
              <a:rPr lang="zh-CN" altLang="en-US" sz="2800" b="1" i="0" dirty="0"/>
              <a:t> </a:t>
            </a:r>
            <a:r>
              <a:rPr lang="zh-CN" altLang="en-US" sz="2800" b="1" i="0" dirty="0">
                <a:sym typeface="+mn-ea"/>
              </a:rPr>
              <a:t>碳化硅材料科学技术问题</a:t>
            </a:r>
            <a:r>
              <a:rPr lang="en-US" altLang="zh-CN" sz="2800" b="1" i="0" dirty="0" smtClean="0">
                <a:sym typeface="+mn-ea"/>
              </a:rPr>
              <a:t>-</a:t>
            </a:r>
            <a:r>
              <a:rPr lang="zh-CN" altLang="en-US" sz="2800" i="0" dirty="0">
                <a:latin typeface="黑体" panose="02010609060101010101" pitchFamily="49" charset="-122"/>
                <a:ea typeface="黑体" panose="02010609060101010101" pitchFamily="49" charset="-122"/>
              </a:rPr>
              <a:t>高温、高可靠性的</a:t>
            </a:r>
            <a:r>
              <a:rPr lang="zh-CN" altLang="en-US" sz="2800" i="0" dirty="0" smtClean="0">
                <a:latin typeface="黑体" panose="02010609060101010101" pitchFamily="49" charset="-122"/>
                <a:ea typeface="黑体" panose="02010609060101010101" pitchFamily="49" charset="-122"/>
              </a:rPr>
              <a:t>封装</a:t>
            </a:r>
            <a:endParaRPr lang="zh-CN" altLang="en-US" sz="2800" dirty="0"/>
          </a:p>
        </p:txBody>
      </p:sp>
      <p:pic>
        <p:nvPicPr>
          <p:cNvPr id="4" name="图片 3"/>
          <p:cNvPicPr>
            <a:picLocks noChangeAspect="1"/>
          </p:cNvPicPr>
          <p:nvPr/>
        </p:nvPicPr>
        <p:blipFill>
          <a:blip r:embed="rId1"/>
          <a:stretch>
            <a:fillRect/>
          </a:stretch>
        </p:blipFill>
        <p:spPr>
          <a:xfrm>
            <a:off x="971600" y="1124744"/>
            <a:ext cx="3300338" cy="1776000"/>
          </a:xfrm>
          <a:prstGeom prst="rect">
            <a:avLst/>
          </a:prstGeom>
        </p:spPr>
      </p:pic>
      <p:pic>
        <p:nvPicPr>
          <p:cNvPr id="5" name="图片 4"/>
          <p:cNvPicPr>
            <a:picLocks noChangeAspect="1"/>
          </p:cNvPicPr>
          <p:nvPr/>
        </p:nvPicPr>
        <p:blipFill>
          <a:blip r:embed="rId2"/>
          <a:stretch>
            <a:fillRect/>
          </a:stretch>
        </p:blipFill>
        <p:spPr>
          <a:xfrm>
            <a:off x="4813273" y="1235598"/>
            <a:ext cx="3702077" cy="1685817"/>
          </a:xfrm>
          <a:prstGeom prst="rect">
            <a:avLst/>
          </a:prstGeom>
        </p:spPr>
      </p:pic>
      <p:sp>
        <p:nvSpPr>
          <p:cNvPr id="6" name="文本框 5"/>
          <p:cNvSpPr txBox="1"/>
          <p:nvPr/>
        </p:nvSpPr>
        <p:spPr>
          <a:xfrm>
            <a:off x="539552" y="3068960"/>
            <a:ext cx="8064896" cy="3692525"/>
          </a:xfrm>
          <a:prstGeom prst="rect">
            <a:avLst/>
          </a:prstGeom>
          <a:noFill/>
        </p:spPr>
        <p:txBody>
          <a:bodyPr wrap="square" rtlCol="0">
            <a:spAutoFit/>
          </a:bodyPr>
          <a:lstStyle/>
          <a:p>
            <a:r>
              <a:rPr lang="zh-CN" altLang="en-US" sz="1800" i="0" dirty="0" smtClean="0"/>
              <a:t>在通常大功率模组封装中，会使用高温含铅焊料合金，熔点在</a:t>
            </a:r>
            <a:r>
              <a:rPr lang="en-US" altLang="zh-CN" sz="1800" i="0" dirty="0" smtClean="0"/>
              <a:t> </a:t>
            </a:r>
            <a:r>
              <a:rPr lang="en-US" altLang="zh-CN" sz="1800" i="0" dirty="0"/>
              <a:t>312 ◦C</a:t>
            </a:r>
            <a:r>
              <a:rPr lang="en-US" altLang="zh-CN" sz="1800" i="0" dirty="0" smtClean="0"/>
              <a:t>,</a:t>
            </a:r>
            <a:r>
              <a:rPr lang="en-US" altLang="zh-CN" sz="1800" i="0" dirty="0"/>
              <a:t> </a:t>
            </a:r>
            <a:r>
              <a:rPr lang="zh-CN" altLang="en-US" sz="1800" i="0" dirty="0" smtClean="0"/>
              <a:t>但是这种合金焊料导致半导体芯片中引入大量应力。为了避免这种劣势，一些解决方案被提出：</a:t>
            </a:r>
            <a:endParaRPr lang="en-US" altLang="zh-CN" sz="1800" i="0" dirty="0" smtClean="0"/>
          </a:p>
          <a:p>
            <a:r>
              <a:rPr lang="zh-CN" altLang="en-US" sz="1800" i="0" dirty="0" smtClean="0"/>
              <a:t>（</a:t>
            </a:r>
            <a:r>
              <a:rPr lang="en-US" altLang="zh-CN" sz="1800" i="0" dirty="0" smtClean="0"/>
              <a:t>1</a:t>
            </a:r>
            <a:r>
              <a:rPr lang="zh-CN" altLang="en-US" sz="1800" i="0" dirty="0" smtClean="0"/>
              <a:t>）利用</a:t>
            </a:r>
            <a:r>
              <a:rPr lang="en-US" altLang="zh-CN" sz="1800" i="0" dirty="0" smtClean="0"/>
              <a:t>Ag</a:t>
            </a:r>
            <a:r>
              <a:rPr lang="zh-CN" altLang="en-US" sz="1800" i="0" dirty="0" smtClean="0"/>
              <a:t>微米颗粒烧结固定芯片，使用压力</a:t>
            </a:r>
            <a:r>
              <a:rPr lang="en-US" altLang="zh-CN" sz="1800" i="0" dirty="0" smtClean="0"/>
              <a:t>9–40MPa </a:t>
            </a:r>
            <a:r>
              <a:rPr lang="zh-CN" altLang="en-US" sz="1800" i="0" dirty="0" smtClean="0"/>
              <a:t>，温度大约</a:t>
            </a:r>
            <a:r>
              <a:rPr lang="en-US" altLang="zh-CN" sz="1800" i="0" dirty="0" smtClean="0"/>
              <a:t>250 </a:t>
            </a:r>
            <a:r>
              <a:rPr lang="en-US" altLang="zh-CN" sz="1800" i="0" dirty="0"/>
              <a:t>◦</a:t>
            </a:r>
            <a:r>
              <a:rPr lang="en-US" altLang="zh-CN" sz="1800" i="0" dirty="0" smtClean="0"/>
              <a:t>C</a:t>
            </a:r>
            <a:r>
              <a:rPr lang="zh-CN" altLang="en-US" sz="1800" i="0" dirty="0" smtClean="0"/>
              <a:t>。因为</a:t>
            </a:r>
            <a:r>
              <a:rPr lang="en-US" altLang="zh-CN" sz="1800" i="0" dirty="0" smtClean="0"/>
              <a:t>Ag</a:t>
            </a:r>
            <a:r>
              <a:rPr lang="zh-CN" altLang="en-US" sz="1800" i="0" dirty="0" smtClean="0"/>
              <a:t>熔点为</a:t>
            </a:r>
            <a:r>
              <a:rPr lang="en-US" altLang="zh-CN" sz="1800" i="0" dirty="0" smtClean="0"/>
              <a:t>961</a:t>
            </a:r>
            <a:r>
              <a:rPr lang="en-US" altLang="zh-CN" sz="1800" i="0" dirty="0"/>
              <a:t> ◦</a:t>
            </a:r>
            <a:r>
              <a:rPr lang="en-US" altLang="zh-CN" sz="1800" i="0" dirty="0" smtClean="0"/>
              <a:t>C</a:t>
            </a:r>
            <a:r>
              <a:rPr lang="zh-CN" altLang="en-US" sz="1800" i="0" dirty="0" smtClean="0"/>
              <a:t>，芯片可以在很大的温度范围内工作。进一步使用纳米</a:t>
            </a:r>
            <a:r>
              <a:rPr lang="en-US" altLang="zh-CN" sz="1800" i="0" dirty="0" smtClean="0"/>
              <a:t>Ag</a:t>
            </a:r>
            <a:r>
              <a:rPr lang="zh-CN" altLang="en-US" sz="1800" i="0" dirty="0" smtClean="0"/>
              <a:t>颗粒，可以免除较高的键合压力，可以得到类似的结果。</a:t>
            </a:r>
            <a:endParaRPr lang="en-US" altLang="zh-CN" sz="1800" i="0" dirty="0" smtClean="0"/>
          </a:p>
          <a:p>
            <a:r>
              <a:rPr lang="zh-CN" altLang="en-US" sz="1800" i="0" dirty="0" smtClean="0"/>
              <a:t>（</a:t>
            </a:r>
            <a:r>
              <a:rPr lang="en-US" altLang="zh-CN" sz="1800" i="0" dirty="0" smtClean="0"/>
              <a:t>2</a:t>
            </a:r>
            <a:r>
              <a:rPr lang="zh-CN" altLang="en-US" sz="1800" i="0" dirty="0" smtClean="0"/>
              <a:t>）瞬态液相</a:t>
            </a:r>
            <a:r>
              <a:rPr lang="en-US" altLang="zh-CN" sz="1800" i="0" dirty="0" smtClean="0"/>
              <a:t>(TLP)</a:t>
            </a:r>
            <a:r>
              <a:rPr lang="zh-CN" altLang="en-US" sz="1800" i="0" dirty="0" smtClean="0"/>
              <a:t>键合，如</a:t>
            </a:r>
            <a:r>
              <a:rPr lang="en-US" altLang="zh-CN" sz="1800" i="0" dirty="0" err="1" smtClean="0"/>
              <a:t>Pd</a:t>
            </a:r>
            <a:r>
              <a:rPr lang="en-US" altLang="zh-CN" sz="1800" i="0" dirty="0" smtClean="0"/>
              <a:t>/</a:t>
            </a:r>
            <a:r>
              <a:rPr lang="en-US" altLang="zh-CN" sz="1800" i="0" dirty="0" err="1" smtClean="0"/>
              <a:t>In,Au</a:t>
            </a:r>
            <a:r>
              <a:rPr lang="en-US" altLang="zh-CN" sz="1800" i="0" dirty="0" smtClean="0"/>
              <a:t>/Sn,</a:t>
            </a:r>
            <a:r>
              <a:rPr lang="zh-CN" altLang="en-US" sz="1800" i="0" dirty="0" smtClean="0"/>
              <a:t>采用低熔点金属扩散到固相中，新形成的合金具有较高的熔点。</a:t>
            </a:r>
            <a:endParaRPr lang="en-US" altLang="zh-CN" sz="1800" i="0" dirty="0" smtClean="0"/>
          </a:p>
          <a:p>
            <a:r>
              <a:rPr lang="zh-CN" altLang="en-US" sz="1800" i="0" dirty="0" smtClean="0"/>
              <a:t>上图的封装体包含多个部件及界面，在热循环中要保证界面完整可靠。避免应力积累或形成金属疲劳。</a:t>
            </a:r>
            <a:endParaRPr lang="en-US" altLang="zh-CN" sz="1800" i="0" dirty="0" smtClean="0"/>
          </a:p>
          <a:p>
            <a:endParaRPr lang="en-US" altLang="zh-CN" sz="1800" i="0" dirty="0"/>
          </a:p>
          <a:p>
            <a:r>
              <a:rPr lang="zh-CN" altLang="en-US" sz="1800" i="0" dirty="0" smtClean="0"/>
              <a:t>高温附件：磁性材料居里温度要在</a:t>
            </a:r>
            <a:r>
              <a:rPr lang="en-US" altLang="zh-CN" sz="1800" i="0" dirty="0" smtClean="0"/>
              <a:t>400</a:t>
            </a:r>
            <a:r>
              <a:rPr lang="en-US" altLang="zh-CN" sz="1800" i="0" dirty="0"/>
              <a:t> ◦</a:t>
            </a:r>
            <a:r>
              <a:rPr lang="en-US" altLang="zh-CN" sz="1800" i="0" dirty="0" smtClean="0"/>
              <a:t>C,</a:t>
            </a:r>
            <a:r>
              <a:rPr lang="zh-CN" altLang="en-US" sz="1800" i="0" dirty="0" smtClean="0"/>
              <a:t>以上，电解电容温度一般低于</a:t>
            </a:r>
            <a:r>
              <a:rPr lang="en-US" altLang="zh-CN" sz="1800" i="0" dirty="0" smtClean="0"/>
              <a:t>260</a:t>
            </a:r>
            <a:r>
              <a:rPr lang="en-US" altLang="zh-CN" sz="1800" i="0" dirty="0"/>
              <a:t> ◦</a:t>
            </a:r>
            <a:r>
              <a:rPr lang="en-US" altLang="zh-CN" sz="1800" i="0" dirty="0" smtClean="0"/>
              <a:t>C,</a:t>
            </a:r>
            <a:r>
              <a:rPr lang="zh-CN" altLang="en-US" sz="1800" i="0" dirty="0" smtClean="0"/>
              <a:t>而且随着温度升高，电容降低。</a:t>
            </a:r>
            <a:endParaRPr lang="zh-CN" altLang="en-US" sz="1800" i="0" dirty="0"/>
          </a:p>
        </p:txBody>
      </p:sp>
    </p:spTree>
  </p:cSld>
  <p:clrMapOvr>
    <a:masterClrMapping/>
  </p:clrMapOvr>
  <p:transition>
    <p:pull dir="l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p:cNvSpPr>
          <p:nvPr>
            <p:ph type="title"/>
          </p:nvPr>
        </p:nvSpPr>
        <p:spPr>
          <a:xfrm>
            <a:off x="-635" y="261620"/>
            <a:ext cx="9311640" cy="953135"/>
          </a:xfrm>
        </p:spPr>
        <p:txBody>
          <a:bodyPr vert="horz" wrap="square" anchor="ctr">
            <a:normAutofit fontScale="90000"/>
          </a:bodyPr>
          <a:lstStyle/>
          <a:p>
            <a:pPr>
              <a:buNone/>
            </a:pPr>
            <a:r>
              <a:rPr lang="en-US" altLang="zh-CN" sz="4445" b="1" noProof="0" dirty="0" smtClean="0">
                <a:ln>
                  <a:noFill/>
                </a:ln>
                <a:solidFill>
                  <a:srgbClr val="FF0066"/>
                </a:solidFill>
                <a:effectLst/>
                <a:uLnTx/>
                <a:uFillTx/>
                <a:latin typeface="黑体" panose="02010609060101010101" pitchFamily="49" charset="-122"/>
                <a:ea typeface="黑体" panose="02010609060101010101" pitchFamily="49" charset="-122"/>
                <a:cs typeface="+mn-cs"/>
                <a:sym typeface="+mn-ea"/>
              </a:rPr>
              <a:t>1.3 宽禁带半导体面临的科学技术问题</a:t>
            </a:r>
            <a:endParaRPr kumimoji="0" lang="en-US" altLang="zh-CN" sz="4445" b="1" i="0" u="none" strike="noStrike" kern="1200" cap="none" spc="0" normalizeH="0" baseline="0" noProof="0" dirty="0" smtClean="0">
              <a:ln>
                <a:noFill/>
              </a:ln>
              <a:solidFill>
                <a:srgbClr val="FF0066"/>
              </a:solidFill>
              <a:effectLst/>
              <a:uLnTx/>
              <a:uFillTx/>
              <a:latin typeface="黑体" panose="02010609060101010101" pitchFamily="49" charset="-122"/>
              <a:ea typeface="黑体" panose="02010609060101010101" pitchFamily="49" charset="-122"/>
              <a:cs typeface="+mn-cs"/>
              <a:sym typeface="+mn-ea"/>
            </a:endParaRPr>
          </a:p>
        </p:txBody>
      </p:sp>
      <p:sp>
        <p:nvSpPr>
          <p:cNvPr id="20482" name="Rectangle 3"/>
          <p:cNvSpPr>
            <a:spLocks noGrp="1" noChangeArrowheads="1"/>
          </p:cNvSpPr>
          <p:nvPr>
            <p:ph idx="1"/>
          </p:nvPr>
        </p:nvSpPr>
        <p:spPr>
          <a:xfrm>
            <a:off x="500034" y="1285860"/>
            <a:ext cx="8326150" cy="5040017"/>
          </a:xfrm>
          <a:solidFill>
            <a:srgbClr val="0000FF"/>
          </a:solidFill>
        </p:spPr>
        <p:txBody>
          <a:bodyPr vert="horz" rtlCol="0">
            <a:normAutofit fontScale="77500" lnSpcReduction="20000"/>
          </a:bodyPr>
          <a:lstStyle/>
          <a:p>
            <a:pPr marL="228600" marR="0" lvl="0" indent="-228600" algn="l" defTabSz="914400" rtl="0" eaLnBrk="1" fontAlgn="auto" latinLnBrk="0" hangingPunct="1">
              <a:lnSpc>
                <a:spcPct val="150000"/>
              </a:lnSpc>
              <a:spcBef>
                <a:spcPct val="20000"/>
              </a:spcBef>
              <a:spcAft>
                <a:spcPts val="0"/>
              </a:spcAft>
              <a:buClr>
                <a:schemeClr val="tx2"/>
              </a:buClr>
              <a:buSzPct val="50000"/>
              <a:buFont typeface="Wingdings" panose="05000000000000000000" pitchFamily="2" charset="2"/>
              <a:buChar char="Ø"/>
              <a:defRPr/>
            </a:pPr>
            <a:r>
              <a:rPr lang="en-US" altLang="zh-CN" sz="3200" dirty="0" smtClean="0">
                <a:solidFill>
                  <a:schemeClr val="bg1"/>
                </a:solidFill>
                <a:latin typeface="黑体" panose="02010609060101010101" pitchFamily="49" charset="-122"/>
                <a:ea typeface="黑体" panose="02010609060101010101" pitchFamily="49" charset="-122"/>
                <a:sym typeface="+mn-ea"/>
              </a:rPr>
              <a:t>III-V</a:t>
            </a:r>
            <a:r>
              <a:rPr lang="zh-CN" altLang="en-US" sz="3200" dirty="0" smtClean="0">
                <a:solidFill>
                  <a:schemeClr val="bg1"/>
                </a:solidFill>
                <a:latin typeface="黑体" panose="02010609060101010101" pitchFamily="49" charset="-122"/>
                <a:ea typeface="黑体" panose="02010609060101010101" pitchFamily="49" charset="-122"/>
                <a:sym typeface="+mn-ea"/>
              </a:rPr>
              <a:t>族氮化物</a:t>
            </a:r>
            <a:endParaRPr lang="zh-CN" altLang="en-US" sz="3200" dirty="0" smtClean="0">
              <a:solidFill>
                <a:schemeClr val="bg1"/>
              </a:solidFill>
              <a:latin typeface="黑体" panose="02010609060101010101" pitchFamily="49" charset="-122"/>
              <a:ea typeface="黑体" panose="02010609060101010101" pitchFamily="49" charset="-122"/>
              <a:sym typeface="+mn-ea"/>
            </a:endParaRPr>
          </a:p>
          <a:p>
            <a:pPr marL="685800" marR="0" lvl="1" indent="-228600" algn="l" defTabSz="914400" rtl="0" eaLnBrk="1" fontAlgn="auto" latinLnBrk="0" hangingPunct="1">
              <a:lnSpc>
                <a:spcPct val="150000"/>
              </a:lnSpc>
              <a:spcBef>
                <a:spcPct val="20000"/>
              </a:spcBef>
              <a:spcAft>
                <a:spcPts val="0"/>
              </a:spcAft>
              <a:buClr>
                <a:schemeClr val="tx2"/>
              </a:buClr>
              <a:buSzPct val="50000"/>
              <a:buFont typeface="Wingdings" panose="05000000000000000000" pitchFamily="2" charset="2"/>
              <a:buChar char="Ø"/>
              <a:defRPr/>
            </a:pPr>
            <a:r>
              <a:rPr lang="zh-CN" altLang="en-US" sz="2740" dirty="0" smtClean="0">
                <a:solidFill>
                  <a:schemeClr val="bg1"/>
                </a:solidFill>
                <a:latin typeface="黑体" panose="02010609060101010101" pitchFamily="49" charset="-122"/>
                <a:ea typeface="黑体" panose="02010609060101010101" pitchFamily="49" charset="-122"/>
                <a:sym typeface="+mn-ea"/>
              </a:rPr>
              <a:t>衬底材料，大失配外延，极化工程，近场调控，</a:t>
            </a:r>
            <a:r>
              <a:rPr lang="en-US" altLang="zh-CN" sz="2740" i="0" dirty="0" smtClean="0">
                <a:solidFill>
                  <a:schemeClr val="bg1"/>
                </a:solidFill>
                <a:latin typeface="黑体" panose="02010609060101010101" pitchFamily="49" charset="-122"/>
                <a:ea typeface="黑体" panose="02010609060101010101" pitchFamily="49" charset="-122"/>
              </a:rPr>
              <a:t>green gap</a:t>
            </a:r>
            <a:r>
              <a:rPr lang="zh-CN" altLang="en-US" sz="2740" i="0" dirty="0" smtClean="0">
                <a:solidFill>
                  <a:schemeClr val="bg1"/>
                </a:solidFill>
                <a:latin typeface="黑体" panose="02010609060101010101" pitchFamily="49" charset="-122"/>
                <a:ea typeface="黑体" panose="02010609060101010101" pitchFamily="49" charset="-122"/>
              </a:rPr>
              <a:t>，深紫外，微米</a:t>
            </a:r>
            <a:r>
              <a:rPr lang="en-US" altLang="zh-CN" sz="2740" i="0" dirty="0" smtClean="0">
                <a:solidFill>
                  <a:schemeClr val="bg1"/>
                </a:solidFill>
                <a:latin typeface="黑体" panose="02010609060101010101" pitchFamily="49" charset="-122"/>
                <a:ea typeface="黑体" panose="02010609060101010101" pitchFamily="49" charset="-122"/>
              </a:rPr>
              <a:t>LED</a:t>
            </a:r>
            <a:r>
              <a:rPr lang="zh-CN" altLang="en-US" sz="2740" i="0" dirty="0" smtClean="0">
                <a:solidFill>
                  <a:schemeClr val="bg1"/>
                </a:solidFill>
                <a:latin typeface="黑体" panose="02010609060101010101" pitchFamily="49" charset="-122"/>
                <a:ea typeface="黑体" panose="02010609060101010101" pitchFamily="49" charset="-122"/>
              </a:rPr>
              <a:t>， 纳米</a:t>
            </a:r>
            <a:r>
              <a:rPr lang="en-US" altLang="zh-CN" sz="2740" i="0" dirty="0" smtClean="0">
                <a:solidFill>
                  <a:schemeClr val="bg1"/>
                </a:solidFill>
                <a:latin typeface="黑体" panose="02010609060101010101" pitchFamily="49" charset="-122"/>
                <a:ea typeface="黑体" panose="02010609060101010101" pitchFamily="49" charset="-122"/>
              </a:rPr>
              <a:t>LED</a:t>
            </a:r>
            <a:r>
              <a:rPr lang="zh-CN" altLang="en-US" sz="2740" i="0" dirty="0" smtClean="0">
                <a:solidFill>
                  <a:schemeClr val="bg1"/>
                </a:solidFill>
                <a:latin typeface="黑体" panose="02010609060101010101" pitchFamily="49" charset="-122"/>
                <a:ea typeface="黑体" panose="02010609060101010101" pitchFamily="49" charset="-122"/>
              </a:rPr>
              <a:t>，高场电声子作用，电流崩塌</a:t>
            </a:r>
            <a:endParaRPr lang="en-US" altLang="zh-CN" sz="2740" i="0" dirty="0" smtClean="0">
              <a:solidFill>
                <a:schemeClr val="bg1"/>
              </a:solidFill>
              <a:latin typeface="黑体" panose="02010609060101010101" pitchFamily="49" charset="-122"/>
              <a:ea typeface="黑体" panose="02010609060101010101" pitchFamily="49" charset="-122"/>
            </a:endParaRPr>
          </a:p>
          <a:p>
            <a:pPr marL="228600" marR="0" lvl="0" indent="-228600" algn="l" defTabSz="914400" rtl="0" eaLnBrk="1" fontAlgn="auto" latinLnBrk="0" hangingPunct="1">
              <a:lnSpc>
                <a:spcPct val="150000"/>
              </a:lnSpc>
              <a:spcBef>
                <a:spcPct val="20000"/>
              </a:spcBef>
              <a:spcAft>
                <a:spcPts val="0"/>
              </a:spcAft>
              <a:buClr>
                <a:schemeClr val="tx2"/>
              </a:buClr>
              <a:buSzPct val="50000"/>
              <a:buFont typeface="Wingdings" panose="05000000000000000000" pitchFamily="2" charset="2"/>
              <a:buChar char="Ø"/>
              <a:defRPr/>
            </a:pPr>
            <a:r>
              <a:rPr lang="en-US" altLang="zh-CN" sz="3200" dirty="0" err="1" smtClean="0">
                <a:solidFill>
                  <a:schemeClr val="bg1"/>
                </a:solidFill>
                <a:latin typeface="黑体" panose="02010609060101010101" pitchFamily="49" charset="-122"/>
                <a:ea typeface="黑体" panose="02010609060101010101" pitchFamily="49" charset="-122"/>
                <a:sym typeface="+mn-ea"/>
              </a:rPr>
              <a:t>SiC</a:t>
            </a:r>
            <a:endParaRPr lang="en-US" altLang="zh-CN" sz="3200" dirty="0" err="1" smtClean="0">
              <a:solidFill>
                <a:schemeClr val="bg1"/>
              </a:solidFill>
              <a:latin typeface="黑体" panose="02010609060101010101" pitchFamily="49" charset="-122"/>
              <a:ea typeface="黑体" panose="02010609060101010101" pitchFamily="49" charset="-122"/>
              <a:sym typeface="+mn-ea"/>
            </a:endParaRPr>
          </a:p>
          <a:p>
            <a:pPr marL="685800" marR="0" lvl="1" indent="-228600" algn="l" defTabSz="914400" rtl="0" eaLnBrk="1" fontAlgn="auto" latinLnBrk="0" hangingPunct="1">
              <a:lnSpc>
                <a:spcPct val="150000"/>
              </a:lnSpc>
              <a:spcBef>
                <a:spcPct val="20000"/>
              </a:spcBef>
              <a:spcAft>
                <a:spcPts val="0"/>
              </a:spcAft>
              <a:buClr>
                <a:schemeClr val="tx2"/>
              </a:buClr>
              <a:buSzPct val="50000"/>
              <a:buFont typeface="Wingdings" panose="05000000000000000000" pitchFamily="2" charset="2"/>
              <a:buChar char="Ø"/>
              <a:defRPr/>
            </a:pPr>
            <a:r>
              <a:rPr lang="en-US" altLang="zh-CN" sz="2825" dirty="0" err="1">
                <a:solidFill>
                  <a:schemeClr val="bg1"/>
                </a:solidFill>
                <a:latin typeface="黑体" panose="02010609060101010101" pitchFamily="49" charset="-122"/>
                <a:ea typeface="黑体" panose="02010609060101010101" pitchFamily="49" charset="-122"/>
              </a:rPr>
              <a:t>SiC</a:t>
            </a:r>
            <a:r>
              <a:rPr lang="zh-CN" altLang="en-US" sz="2825" dirty="0">
                <a:solidFill>
                  <a:schemeClr val="bg1"/>
                </a:solidFill>
                <a:latin typeface="黑体" panose="02010609060101010101" pitchFamily="49" charset="-122"/>
                <a:ea typeface="黑体" panose="02010609060101010101" pitchFamily="49" charset="-122"/>
              </a:rPr>
              <a:t>衬底与外延层中的缺陷，离子注入、热退火产生的缺陷，</a:t>
            </a:r>
            <a:r>
              <a:rPr lang="en-US" altLang="zh-CN" sz="2825" dirty="0">
                <a:solidFill>
                  <a:schemeClr val="bg1"/>
                </a:solidFill>
                <a:latin typeface="黑体" panose="02010609060101010101" pitchFamily="49" charset="-122"/>
                <a:ea typeface="黑体" panose="02010609060101010101" pitchFamily="49" charset="-122"/>
              </a:rPr>
              <a:t>MOSFET</a:t>
            </a:r>
            <a:r>
              <a:rPr lang="zh-CN" altLang="en-US" sz="2825" dirty="0">
                <a:solidFill>
                  <a:schemeClr val="bg1"/>
                </a:solidFill>
                <a:latin typeface="黑体" panose="02010609060101010101" pitchFamily="49" charset="-122"/>
                <a:ea typeface="黑体" panose="02010609060101010101" pitchFamily="49" charset="-122"/>
              </a:rPr>
              <a:t>的界面态，载流子寿命与深能级，</a:t>
            </a:r>
            <a:r>
              <a:rPr lang="en-US" altLang="zh-CN" sz="2825" dirty="0">
                <a:solidFill>
                  <a:schemeClr val="bg1"/>
                </a:solidFill>
                <a:latin typeface="黑体" panose="02010609060101010101" pitchFamily="49" charset="-122"/>
                <a:ea typeface="黑体" panose="02010609060101010101" pitchFamily="49" charset="-122"/>
              </a:rPr>
              <a:t>IGBT</a:t>
            </a:r>
            <a:r>
              <a:rPr lang="zh-CN" altLang="en-US" sz="2825" dirty="0">
                <a:solidFill>
                  <a:schemeClr val="bg1"/>
                </a:solidFill>
                <a:latin typeface="黑体" panose="02010609060101010101" pitchFamily="49" charset="-122"/>
                <a:ea typeface="黑体" panose="02010609060101010101" pitchFamily="49" charset="-122"/>
              </a:rPr>
              <a:t>载流子迁移率，高温、高可靠性的</a:t>
            </a:r>
            <a:r>
              <a:rPr lang="zh-CN" altLang="en-US" sz="2825" dirty="0" smtClean="0">
                <a:solidFill>
                  <a:schemeClr val="bg1"/>
                </a:solidFill>
                <a:latin typeface="黑体" panose="02010609060101010101" pitchFamily="49" charset="-122"/>
                <a:ea typeface="黑体" panose="02010609060101010101" pitchFamily="49" charset="-122"/>
              </a:rPr>
              <a:t>封装。</a:t>
            </a:r>
            <a:endParaRPr lang="en-US" altLang="zh-CN" sz="2825" dirty="0">
              <a:solidFill>
                <a:schemeClr val="bg1"/>
              </a:solidFill>
              <a:latin typeface="黑体" panose="02010609060101010101" pitchFamily="49" charset="-122"/>
              <a:ea typeface="黑体" panose="02010609060101010101" pitchFamily="49" charset="-122"/>
            </a:endParaRPr>
          </a:p>
          <a:p>
            <a:pPr marL="228600" marR="0" lvl="0" indent="-228600" algn="l" defTabSz="914400" rtl="0" eaLnBrk="1" fontAlgn="auto" latinLnBrk="0" hangingPunct="1">
              <a:lnSpc>
                <a:spcPct val="150000"/>
              </a:lnSpc>
              <a:spcBef>
                <a:spcPct val="20000"/>
              </a:spcBef>
              <a:spcAft>
                <a:spcPts val="0"/>
              </a:spcAft>
              <a:buClr>
                <a:schemeClr val="tx2"/>
              </a:buClr>
              <a:buSzPct val="50000"/>
              <a:buFont typeface="Wingdings" panose="05000000000000000000" pitchFamily="2" charset="2"/>
              <a:buChar char="Ø"/>
              <a:defRPr/>
            </a:pPr>
            <a:r>
              <a:rPr lang="zh-CN" altLang="en-US" sz="3200" dirty="0" smtClean="0">
                <a:solidFill>
                  <a:schemeClr val="bg1"/>
                </a:solidFill>
                <a:latin typeface="黑体" panose="02010609060101010101" pitchFamily="49" charset="-122"/>
                <a:ea typeface="黑体" panose="02010609060101010101" pitchFamily="49" charset="-122"/>
                <a:sym typeface="+mn-ea"/>
              </a:rPr>
              <a:t>其他宽禁带半导体</a:t>
            </a:r>
            <a:endParaRPr lang="zh-CN" altLang="en-US" sz="3200" dirty="0" smtClean="0">
              <a:solidFill>
                <a:schemeClr val="bg1"/>
              </a:solidFill>
              <a:latin typeface="黑体" panose="02010609060101010101" pitchFamily="49" charset="-122"/>
              <a:ea typeface="黑体" panose="02010609060101010101" pitchFamily="49" charset="-122"/>
              <a:sym typeface="+mn-ea"/>
            </a:endParaRPr>
          </a:p>
          <a:p>
            <a:pPr marL="685800" marR="0" lvl="1" indent="-228600" algn="l" defTabSz="914400" rtl="0" eaLnBrk="1" fontAlgn="auto" latinLnBrk="0" hangingPunct="1">
              <a:lnSpc>
                <a:spcPct val="150000"/>
              </a:lnSpc>
              <a:spcBef>
                <a:spcPct val="20000"/>
              </a:spcBef>
              <a:spcAft>
                <a:spcPts val="0"/>
              </a:spcAft>
              <a:buClr>
                <a:schemeClr val="tx2"/>
              </a:buClr>
              <a:buSzPct val="50000"/>
              <a:buFont typeface="Wingdings" panose="05000000000000000000" pitchFamily="2" charset="2"/>
              <a:buChar char="Ø"/>
              <a:defRPr/>
            </a:pPr>
            <a:r>
              <a:rPr lang="zh-CN" altLang="en-US" sz="2825" dirty="0">
                <a:solidFill>
                  <a:schemeClr val="bg1"/>
                </a:solidFill>
                <a:latin typeface="黑体" panose="02010609060101010101" pitchFamily="49" charset="-122"/>
                <a:ea typeface="黑体" panose="02010609060101010101" pitchFamily="49" charset="-122"/>
                <a:sym typeface="+mn-ea"/>
              </a:rPr>
              <a:t>ZnO材料，Ga</a:t>
            </a:r>
            <a:r>
              <a:rPr lang="zh-CN" altLang="en-US" sz="2825" baseline="-25000" dirty="0">
                <a:solidFill>
                  <a:schemeClr val="bg1"/>
                </a:solidFill>
                <a:latin typeface="黑体" panose="02010609060101010101" pitchFamily="49" charset="-122"/>
                <a:ea typeface="黑体" panose="02010609060101010101" pitchFamily="49" charset="-122"/>
                <a:sym typeface="+mn-ea"/>
              </a:rPr>
              <a:t>2</a:t>
            </a:r>
            <a:r>
              <a:rPr lang="zh-CN" altLang="en-US" sz="2825" dirty="0">
                <a:solidFill>
                  <a:schemeClr val="bg1"/>
                </a:solidFill>
                <a:latin typeface="黑体" panose="02010609060101010101" pitchFamily="49" charset="-122"/>
                <a:ea typeface="黑体" panose="02010609060101010101" pitchFamily="49" charset="-122"/>
                <a:sym typeface="+mn-ea"/>
              </a:rPr>
              <a:t>O</a:t>
            </a:r>
            <a:r>
              <a:rPr lang="zh-CN" altLang="en-US" sz="2825" baseline="-25000" dirty="0">
                <a:solidFill>
                  <a:schemeClr val="bg1"/>
                </a:solidFill>
                <a:latin typeface="黑体" panose="02010609060101010101" pitchFamily="49" charset="-122"/>
                <a:ea typeface="黑体" panose="02010609060101010101" pitchFamily="49" charset="-122"/>
                <a:sym typeface="+mn-ea"/>
              </a:rPr>
              <a:t>3</a:t>
            </a:r>
            <a:r>
              <a:rPr lang="zh-CN" altLang="en-US" sz="2825" dirty="0">
                <a:solidFill>
                  <a:schemeClr val="bg1"/>
                </a:solidFill>
                <a:latin typeface="黑体" panose="02010609060101010101" pitchFamily="49" charset="-122"/>
                <a:ea typeface="黑体" panose="02010609060101010101" pitchFamily="49" charset="-122"/>
                <a:sym typeface="+mn-ea"/>
              </a:rPr>
              <a:t>材料，金刚石材料，BN材料，AlN材料，钙钛矿材料，二维宽禁带半导体材料</a:t>
            </a:r>
            <a:endParaRPr lang="zh-CN" altLang="en-US" sz="2825" i="0" dirty="0">
              <a:solidFill>
                <a:schemeClr val="bg1"/>
              </a:solidFill>
              <a:latin typeface="黑体" panose="02010609060101010101" pitchFamily="49" charset="-122"/>
              <a:ea typeface="黑体" panose="02010609060101010101" pitchFamily="49" charset="-122"/>
            </a:endParaRPr>
          </a:p>
          <a:p>
            <a:pPr marL="685800" marR="0" lvl="1" indent="-228600" algn="l" defTabSz="914400" rtl="0" eaLnBrk="1" fontAlgn="auto" latinLnBrk="0" hangingPunct="1">
              <a:lnSpc>
                <a:spcPct val="150000"/>
              </a:lnSpc>
              <a:spcBef>
                <a:spcPct val="20000"/>
              </a:spcBef>
              <a:spcAft>
                <a:spcPts val="0"/>
              </a:spcAft>
              <a:buClr>
                <a:schemeClr val="tx2"/>
              </a:buClr>
              <a:buSzPct val="50000"/>
              <a:buFont typeface="Wingdings" panose="05000000000000000000" pitchFamily="2" charset="2"/>
              <a:buChar char="Ø"/>
              <a:defRPr/>
            </a:pPr>
            <a:endParaRPr kumimoji="0" lang="zh-CN" altLang="en-US" sz="3200" b="0" i="0" u="none" strike="noStrike" kern="1200" cap="none" spc="0" normalizeH="0" baseline="0" dirty="0" smtClean="0">
              <a:solidFill>
                <a:schemeClr val="bg1"/>
              </a:solidFill>
              <a:latin typeface="黑体" panose="02010609060101010101" pitchFamily="49" charset="-122"/>
              <a:ea typeface="黑体" panose="02010609060101010101" pitchFamily="49" charset="-122"/>
            </a:endParaRPr>
          </a:p>
        </p:txBody>
      </p:sp>
      <p:sp>
        <p:nvSpPr>
          <p:cNvPr id="20484" name="灯片编号占位符 3"/>
          <p:cNvSpPr txBox="1">
            <a:spLocks noGrp="1" noChangeArrowheads="1"/>
          </p:cNvSpPr>
          <p:nvPr>
            <p:ph type="sldNum" sz="quarter" idx="12"/>
          </p:nvPr>
        </p:nvSpPr>
        <p:spPr bwMode="auto">
          <a:ln>
            <a:noFill/>
            <a:miter lim="800000"/>
          </a:ln>
        </p:spPr>
        <p:txBody>
          <a:bodyPr lIns="45720" rIns="45720" rtlCol="0" anchor="ctr"/>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eaLnBrk="1" hangingPunct="1"/>
            <a:fld id="{9A0DB2DC-4C9A-4742-B13C-FB6460FD3503}" type="slidenum">
              <a:rPr lang="en-US" altLang="zh-CN" sz="1800" i="0" dirty="0">
                <a:solidFill>
                  <a:srgbClr val="636363"/>
                </a:solidFill>
              </a:rPr>
            </a:fld>
            <a:endParaRPr lang="en-US" altLang="zh-CN" sz="1800" i="0" dirty="0">
              <a:solidFill>
                <a:srgbClr val="636363"/>
              </a:solidFill>
            </a:endParaRPr>
          </a:p>
        </p:txBody>
      </p:sp>
    </p:spTree>
  </p:cSld>
  <p:clrMapOvr>
    <a:masterClrMapping/>
  </p:clrMapOvr>
  <p:transition>
    <p:pull dir="l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
        <p:nvSpPr>
          <p:cNvPr id="3" name="矩形 2"/>
          <p:cNvSpPr/>
          <p:nvPr/>
        </p:nvSpPr>
        <p:spPr>
          <a:xfrm>
            <a:off x="467544" y="620688"/>
            <a:ext cx="6042039" cy="523220"/>
          </a:xfrm>
          <a:prstGeom prst="rect">
            <a:avLst/>
          </a:prstGeom>
        </p:spPr>
        <p:txBody>
          <a:bodyPr wrap="none">
            <a:spAutoFit/>
          </a:bodyPr>
          <a:lstStyle/>
          <a:p>
            <a:pPr marL="0" lvl="1"/>
            <a:r>
              <a:rPr lang="en-US" altLang="zh-CN" sz="2800" b="1" i="0" dirty="0" smtClean="0"/>
              <a:t>1.3.3</a:t>
            </a:r>
            <a:r>
              <a:rPr lang="zh-CN" altLang="en-US" sz="2800" b="1" i="0" dirty="0" smtClean="0"/>
              <a:t> </a:t>
            </a:r>
            <a:r>
              <a:rPr lang="zh-CN" altLang="en-US" sz="2800" b="1" i="0" dirty="0" smtClean="0">
                <a:sym typeface="+mn-ea"/>
              </a:rPr>
              <a:t>其他宽禁带半导体科学技术问题</a:t>
            </a:r>
            <a:endParaRPr lang="zh-CN" altLang="en-US" sz="2800" dirty="0"/>
          </a:p>
        </p:txBody>
      </p:sp>
      <p:sp>
        <p:nvSpPr>
          <p:cNvPr id="4" name="文本框 3"/>
          <p:cNvSpPr txBox="1"/>
          <p:nvPr/>
        </p:nvSpPr>
        <p:spPr>
          <a:xfrm>
            <a:off x="1187624" y="1556792"/>
            <a:ext cx="6120680" cy="2676525"/>
          </a:xfrm>
          <a:prstGeom prst="rect">
            <a:avLst/>
          </a:prstGeom>
          <a:noFill/>
        </p:spPr>
        <p:txBody>
          <a:bodyPr wrap="square" rtlCol="0">
            <a:spAutoFit/>
          </a:bodyPr>
          <a:lstStyle/>
          <a:p>
            <a:pPr marL="342900" indent="-342900">
              <a:buFont typeface="Arial" panose="020B0604020202020204" pitchFamily="34" charset="0"/>
              <a:buChar char="•"/>
            </a:pPr>
            <a:r>
              <a:rPr lang="en-US" altLang="zh-CN" i="0" dirty="0" err="1" smtClean="0"/>
              <a:t>ZnO</a:t>
            </a:r>
            <a:r>
              <a:rPr lang="zh-CN" altLang="en-US" i="0" dirty="0" smtClean="0"/>
              <a:t>材料</a:t>
            </a:r>
            <a:endParaRPr lang="en-US" altLang="zh-CN" i="0" dirty="0" smtClean="0"/>
          </a:p>
          <a:p>
            <a:pPr marL="342900" indent="-342900">
              <a:buFont typeface="Arial" panose="020B0604020202020204" pitchFamily="34" charset="0"/>
              <a:buChar char="•"/>
            </a:pPr>
            <a:r>
              <a:rPr lang="en-US" altLang="zh-CN" i="0" dirty="0" smtClean="0"/>
              <a:t>Ga</a:t>
            </a:r>
            <a:r>
              <a:rPr lang="en-US" altLang="zh-CN" i="0" baseline="-25000" dirty="0" smtClean="0"/>
              <a:t>2</a:t>
            </a:r>
            <a:r>
              <a:rPr lang="en-US" altLang="zh-CN" i="0" dirty="0" smtClean="0"/>
              <a:t>O</a:t>
            </a:r>
            <a:r>
              <a:rPr lang="en-US" altLang="zh-CN" i="0" baseline="-25000" dirty="0" smtClean="0"/>
              <a:t>3</a:t>
            </a:r>
            <a:r>
              <a:rPr lang="zh-CN" altLang="en-US" i="0" dirty="0" smtClean="0"/>
              <a:t>材料</a:t>
            </a:r>
            <a:endParaRPr lang="en-US" altLang="zh-CN" i="0" dirty="0" smtClean="0"/>
          </a:p>
          <a:p>
            <a:pPr marL="342900" indent="-342900">
              <a:buFont typeface="Arial" panose="020B0604020202020204" pitchFamily="34" charset="0"/>
              <a:buChar char="•"/>
            </a:pPr>
            <a:r>
              <a:rPr lang="zh-CN" altLang="en-US" i="0" dirty="0" smtClean="0"/>
              <a:t>金刚石材料</a:t>
            </a:r>
            <a:endParaRPr lang="en-US" altLang="zh-CN" i="0" dirty="0" smtClean="0"/>
          </a:p>
          <a:p>
            <a:pPr marL="342900" indent="-342900">
              <a:buFont typeface="Arial" panose="020B0604020202020204" pitchFamily="34" charset="0"/>
              <a:buChar char="•"/>
            </a:pPr>
            <a:r>
              <a:rPr lang="en-US" altLang="zh-CN" i="0" dirty="0" smtClean="0"/>
              <a:t>BN</a:t>
            </a:r>
            <a:r>
              <a:rPr lang="zh-CN" altLang="en-US" i="0" dirty="0" smtClean="0"/>
              <a:t>材料</a:t>
            </a:r>
            <a:endParaRPr lang="en-US" altLang="zh-CN" i="0" dirty="0" smtClean="0"/>
          </a:p>
          <a:p>
            <a:pPr marL="342900" indent="-342900">
              <a:buFont typeface="Arial" panose="020B0604020202020204" pitchFamily="34" charset="0"/>
              <a:buChar char="•"/>
            </a:pPr>
            <a:r>
              <a:rPr lang="en-US" altLang="zh-CN" i="0" dirty="0" err="1" smtClean="0"/>
              <a:t>AlN</a:t>
            </a:r>
            <a:r>
              <a:rPr lang="zh-CN" altLang="en-US" i="0" dirty="0" smtClean="0"/>
              <a:t>材料</a:t>
            </a:r>
            <a:endParaRPr lang="en-US" altLang="zh-CN" i="0" dirty="0" smtClean="0"/>
          </a:p>
          <a:p>
            <a:pPr marL="342900" indent="-342900">
              <a:buFont typeface="Arial" panose="020B0604020202020204" pitchFamily="34" charset="0"/>
              <a:buChar char="•"/>
            </a:pPr>
            <a:r>
              <a:rPr lang="zh-CN" altLang="en-US" i="0" dirty="0" smtClean="0"/>
              <a:t>钙钛矿材料</a:t>
            </a:r>
            <a:endParaRPr lang="en-US" altLang="zh-CN" i="0" dirty="0" smtClean="0"/>
          </a:p>
          <a:p>
            <a:pPr marL="342900" indent="-342900">
              <a:buFont typeface="Arial" panose="020B0604020202020204" pitchFamily="34" charset="0"/>
              <a:buChar char="•"/>
            </a:pPr>
            <a:r>
              <a:rPr lang="zh-CN" altLang="en-US" i="0" dirty="0"/>
              <a:t>二</a:t>
            </a:r>
            <a:r>
              <a:rPr lang="zh-CN" altLang="en-US" i="0" dirty="0" smtClean="0"/>
              <a:t>维宽禁带半导体材料</a:t>
            </a:r>
            <a:endParaRPr lang="zh-CN" altLang="en-US" i="0" dirty="0"/>
          </a:p>
        </p:txBody>
      </p:sp>
    </p:spTree>
  </p:cSld>
  <p:clrMapOvr>
    <a:masterClrMapping/>
  </p:clrMapOvr>
  <p:transition>
    <p:pull dir="l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
        <p:nvSpPr>
          <p:cNvPr id="3" name="矩形 2"/>
          <p:cNvSpPr/>
          <p:nvPr/>
        </p:nvSpPr>
        <p:spPr>
          <a:xfrm>
            <a:off x="424364" y="321603"/>
            <a:ext cx="6817995" cy="521970"/>
          </a:xfrm>
          <a:prstGeom prst="rect">
            <a:avLst/>
          </a:prstGeom>
        </p:spPr>
        <p:txBody>
          <a:bodyPr wrap="none">
            <a:spAutoFit/>
          </a:bodyPr>
          <a:lstStyle/>
          <a:p>
            <a:pPr marL="0" lvl="1"/>
            <a:r>
              <a:rPr lang="en-US" altLang="zh-CN" sz="2800" b="1" i="0" dirty="0" smtClean="0"/>
              <a:t>1.3.3</a:t>
            </a:r>
            <a:r>
              <a:rPr lang="zh-CN" altLang="en-US" sz="2800" b="1" i="0" dirty="0" smtClean="0"/>
              <a:t> </a:t>
            </a:r>
            <a:r>
              <a:rPr lang="zh-CN" altLang="en-US" sz="2800" b="1" i="0" dirty="0" smtClean="0">
                <a:sym typeface="+mn-ea"/>
              </a:rPr>
              <a:t>宽禁带半导体科学技术问题</a:t>
            </a:r>
            <a:r>
              <a:rPr lang="en-US" altLang="zh-CN" sz="2800" b="1" i="0" dirty="0" smtClean="0">
                <a:sym typeface="+mn-ea"/>
              </a:rPr>
              <a:t>-ZnO</a:t>
            </a:r>
            <a:r>
              <a:rPr lang="zh-CN" altLang="zh-CN" sz="2800" b="1" i="0" dirty="0" smtClean="0">
                <a:sym typeface="+mn-ea"/>
              </a:rPr>
              <a:t>材料</a:t>
            </a:r>
            <a:endParaRPr lang="zh-CN" altLang="zh-CN" sz="2800" b="1" i="0" dirty="0" smtClean="0">
              <a:sym typeface="+mn-ea"/>
            </a:endParaRPr>
          </a:p>
        </p:txBody>
      </p:sp>
      <p:sp>
        <p:nvSpPr>
          <p:cNvPr id="4" name="文本框 3"/>
          <p:cNvSpPr txBox="1"/>
          <p:nvPr/>
        </p:nvSpPr>
        <p:spPr>
          <a:xfrm>
            <a:off x="629285" y="950595"/>
            <a:ext cx="8182610" cy="1014730"/>
          </a:xfrm>
          <a:prstGeom prst="rect">
            <a:avLst/>
          </a:prstGeom>
          <a:noFill/>
        </p:spPr>
        <p:txBody>
          <a:bodyPr wrap="square" rtlCol="0">
            <a:spAutoFit/>
          </a:bodyPr>
          <a:lstStyle/>
          <a:p>
            <a:r>
              <a:rPr lang="en-US" altLang="zh-CN" sz="2000" b="1" i="0"/>
              <a:t>ZnO</a:t>
            </a:r>
            <a:r>
              <a:rPr lang="zh-CN" altLang="zh-CN" sz="2000" b="1" i="0"/>
              <a:t>的</a:t>
            </a:r>
            <a:r>
              <a:rPr lang="en-US" altLang="zh-CN" sz="2000" b="1" i="0"/>
              <a:t>p</a:t>
            </a:r>
            <a:r>
              <a:rPr lang="zh-CN" altLang="en-US" sz="2000" b="1" i="0"/>
              <a:t>型掺杂</a:t>
            </a:r>
            <a:r>
              <a:rPr lang="zh-CN" altLang="en-US" sz="2000" i="0"/>
              <a:t>：</a:t>
            </a:r>
            <a:r>
              <a:rPr lang="en-US" altLang="zh-CN" sz="2000" i="0"/>
              <a:t>1)</a:t>
            </a:r>
            <a:r>
              <a:rPr lang="zh-CN" altLang="zh-CN" sz="2000" i="0"/>
              <a:t>潜在受主杂质很容易被本征的施主杂质或深施主态所补偿；</a:t>
            </a:r>
            <a:r>
              <a:rPr lang="en-US" altLang="zh-CN" sz="2000" i="0"/>
              <a:t>2</a:t>
            </a:r>
            <a:r>
              <a:rPr lang="zh-CN" altLang="en-US" sz="2000" i="0"/>
              <a:t>）受主的离化能也远高于施主的离化能；</a:t>
            </a:r>
            <a:r>
              <a:rPr lang="en-US" altLang="zh-CN" sz="2000" i="0"/>
              <a:t>3</a:t>
            </a:r>
            <a:r>
              <a:rPr lang="zh-CN" altLang="en-US" sz="2000" i="0"/>
              <a:t>）</a:t>
            </a:r>
            <a:r>
              <a:rPr lang="en-US" altLang="zh-CN" sz="2000" i="0"/>
              <a:t>ZnO</a:t>
            </a:r>
            <a:r>
              <a:rPr lang="zh-CN" altLang="en-US" sz="2000" i="0"/>
              <a:t>有一层表面电子积累层。</a:t>
            </a:r>
            <a:r>
              <a:rPr lang="en-US" altLang="zh-CN" sz="2000" i="0"/>
              <a:t> </a:t>
            </a:r>
            <a:endParaRPr lang="en-US" altLang="zh-CN" sz="2000" i="0"/>
          </a:p>
        </p:txBody>
      </p:sp>
      <p:pic>
        <p:nvPicPr>
          <p:cNvPr id="5" name="图片 4"/>
          <p:cNvPicPr>
            <a:picLocks noChangeAspect="1"/>
          </p:cNvPicPr>
          <p:nvPr>
            <p:custDataLst>
              <p:tags r:id="rId1"/>
            </p:custDataLst>
          </p:nvPr>
        </p:nvPicPr>
        <p:blipFill>
          <a:blip r:embed="rId2"/>
          <a:stretch>
            <a:fillRect/>
          </a:stretch>
        </p:blipFill>
        <p:spPr>
          <a:xfrm>
            <a:off x="552450" y="2426970"/>
            <a:ext cx="5087620" cy="3301365"/>
          </a:xfrm>
          <a:prstGeom prst="rect">
            <a:avLst/>
          </a:prstGeom>
        </p:spPr>
      </p:pic>
      <p:sp>
        <p:nvSpPr>
          <p:cNvPr id="6" name="文本框 5"/>
          <p:cNvSpPr txBox="1"/>
          <p:nvPr/>
        </p:nvSpPr>
        <p:spPr>
          <a:xfrm>
            <a:off x="732790" y="5988050"/>
            <a:ext cx="4523740" cy="645160"/>
          </a:xfrm>
          <a:prstGeom prst="rect">
            <a:avLst/>
          </a:prstGeom>
          <a:noFill/>
        </p:spPr>
        <p:txBody>
          <a:bodyPr wrap="square" rtlCol="0" anchor="t">
            <a:spAutoFit/>
          </a:bodyPr>
          <a:lstStyle/>
          <a:p>
            <a:r>
              <a:rPr lang="zh-CN" altLang="en-US" sz="1800" i="0"/>
              <a:t>PHYSICAL REVIEW B 66, 073202 （2002）</a:t>
            </a:r>
            <a:endParaRPr lang="zh-CN" altLang="en-US" sz="1800" i="0"/>
          </a:p>
          <a:p>
            <a:r>
              <a:rPr lang="zh-CN" altLang="en-US" sz="1800" i="0"/>
              <a:t>Crystals 2019, 9, 505</a:t>
            </a:r>
            <a:endParaRPr lang="zh-CN" altLang="en-US" sz="1800" i="0"/>
          </a:p>
        </p:txBody>
      </p:sp>
      <p:sp>
        <p:nvSpPr>
          <p:cNvPr id="7" name="文本框 6"/>
          <p:cNvSpPr txBox="1"/>
          <p:nvPr/>
        </p:nvSpPr>
        <p:spPr>
          <a:xfrm>
            <a:off x="1762125" y="2073275"/>
            <a:ext cx="3056890" cy="460375"/>
          </a:xfrm>
          <a:prstGeom prst="rect">
            <a:avLst/>
          </a:prstGeom>
          <a:noFill/>
        </p:spPr>
        <p:txBody>
          <a:bodyPr wrap="square" rtlCol="0" anchor="t">
            <a:spAutoFit/>
          </a:bodyPr>
          <a:lstStyle/>
          <a:p>
            <a:r>
              <a:rPr lang="zh-CN" altLang="en-US" b="1" i="0"/>
              <a:t>double broken bond</a:t>
            </a:r>
            <a:endParaRPr lang="zh-CN" altLang="en-US" b="1" i="0"/>
          </a:p>
        </p:txBody>
      </p:sp>
      <p:sp>
        <p:nvSpPr>
          <p:cNvPr id="8" name="文本框 7"/>
          <p:cNvSpPr txBox="1"/>
          <p:nvPr/>
        </p:nvSpPr>
        <p:spPr>
          <a:xfrm>
            <a:off x="5519420" y="2073275"/>
            <a:ext cx="3237230" cy="1938020"/>
          </a:xfrm>
          <a:prstGeom prst="rect">
            <a:avLst/>
          </a:prstGeom>
          <a:noFill/>
        </p:spPr>
        <p:txBody>
          <a:bodyPr wrap="square" rtlCol="0">
            <a:spAutoFit/>
          </a:bodyPr>
          <a:lstStyle/>
          <a:p>
            <a:pPr>
              <a:lnSpc>
                <a:spcPct val="150000"/>
              </a:lnSpc>
            </a:pPr>
            <a:r>
              <a:rPr lang="en-US" altLang="zh-CN" sz="2000" i="0"/>
              <a:t>I</a:t>
            </a:r>
            <a:r>
              <a:rPr lang="zh-CN" altLang="en-US" sz="2000" i="0"/>
              <a:t>族元素容易成为填隙原子，被钝化。</a:t>
            </a:r>
            <a:endParaRPr lang="zh-CN" altLang="en-US" sz="2000" i="0"/>
          </a:p>
          <a:p>
            <a:pPr>
              <a:lnSpc>
                <a:spcPct val="150000"/>
              </a:lnSpc>
            </a:pPr>
            <a:r>
              <a:rPr lang="en-US" altLang="zh-CN" sz="2000" i="0"/>
              <a:t>V</a:t>
            </a:r>
            <a:r>
              <a:rPr lang="zh-CN" altLang="en-US" sz="2000" i="0"/>
              <a:t>族原子 激活能</a:t>
            </a:r>
            <a:r>
              <a:rPr lang="en-US" altLang="zh-CN" sz="2000" i="0"/>
              <a:t>No</a:t>
            </a:r>
            <a:r>
              <a:rPr lang="zh-CN" altLang="en-US" sz="2000" i="0"/>
              <a:t>：</a:t>
            </a:r>
            <a:r>
              <a:rPr lang="en-US" altLang="zh-CN" sz="2000" i="0"/>
              <a:t>0.4eV</a:t>
            </a:r>
            <a:r>
              <a:rPr lang="zh-CN" altLang="en-US" sz="2000" i="0"/>
              <a:t>，</a:t>
            </a:r>
            <a:r>
              <a:rPr lang="en-US" altLang="zh-CN" sz="2000" i="0"/>
              <a:t>Po</a:t>
            </a:r>
            <a:r>
              <a:rPr lang="zh-CN" altLang="en-US" sz="2000" i="0"/>
              <a:t>：</a:t>
            </a:r>
            <a:r>
              <a:rPr lang="en-US" altLang="zh-CN" sz="2000" i="0"/>
              <a:t>0.93eV</a:t>
            </a:r>
            <a:r>
              <a:rPr lang="zh-CN" altLang="en-US" sz="2000" i="0"/>
              <a:t>，</a:t>
            </a:r>
            <a:r>
              <a:rPr lang="en-US" altLang="zh-CN" sz="2000" i="0"/>
              <a:t>AsO</a:t>
            </a:r>
            <a:r>
              <a:rPr lang="zh-CN" altLang="en-US" sz="2000" i="0"/>
              <a:t>：</a:t>
            </a:r>
            <a:r>
              <a:rPr lang="en-US" altLang="zh-CN" sz="2000" i="0"/>
              <a:t>1.15eV</a:t>
            </a:r>
            <a:endParaRPr lang="en-US" altLang="zh-CN" sz="2000" i="0"/>
          </a:p>
        </p:txBody>
      </p:sp>
      <p:sp>
        <p:nvSpPr>
          <p:cNvPr id="9" name="文本框 8"/>
          <p:cNvSpPr txBox="1"/>
          <p:nvPr/>
        </p:nvSpPr>
        <p:spPr>
          <a:xfrm>
            <a:off x="5640070" y="4162425"/>
            <a:ext cx="2875280" cy="1938020"/>
          </a:xfrm>
          <a:prstGeom prst="rect">
            <a:avLst/>
          </a:prstGeom>
          <a:noFill/>
        </p:spPr>
        <p:txBody>
          <a:bodyPr wrap="square" rtlCol="0">
            <a:spAutoFit/>
          </a:bodyPr>
          <a:lstStyle/>
          <a:p>
            <a:r>
              <a:rPr lang="zh-CN" altLang="en-US" sz="2000" i="0"/>
              <a:t>共掺：</a:t>
            </a:r>
            <a:r>
              <a:rPr lang="en-US" altLang="zh-CN" sz="2000" i="0"/>
              <a:t>As-N,Li-N,Ag-N-H(0.14eV)</a:t>
            </a:r>
            <a:endParaRPr lang="en-US" altLang="zh-CN" sz="2000" i="0"/>
          </a:p>
          <a:p>
            <a:endParaRPr lang="en-US" altLang="zh-CN" sz="2000" i="0"/>
          </a:p>
          <a:p>
            <a:r>
              <a:rPr lang="zh-CN" altLang="en-US" sz="2000" i="0"/>
              <a:t>合金掺杂</a:t>
            </a:r>
            <a:r>
              <a:rPr lang="en-US" altLang="zh-CN" sz="2000" i="0"/>
              <a:t>ZnO</a:t>
            </a:r>
            <a:r>
              <a:rPr lang="zh-CN" altLang="en-US" sz="2000" i="0"/>
              <a:t>（</a:t>
            </a:r>
            <a:r>
              <a:rPr lang="en-US" altLang="zh-CN" sz="2000" i="0"/>
              <a:t>Mg</a:t>
            </a:r>
            <a:r>
              <a:rPr lang="zh-CN" altLang="en-US" sz="2000" i="0"/>
              <a:t>，</a:t>
            </a:r>
            <a:r>
              <a:rPr lang="en-US" altLang="zh-CN" sz="2000" i="0"/>
              <a:t>Be</a:t>
            </a:r>
            <a:r>
              <a:rPr lang="zh-CN" altLang="en-US" sz="2000" i="0"/>
              <a:t>，</a:t>
            </a:r>
            <a:r>
              <a:rPr lang="en-US" altLang="zh-CN" sz="2000" i="0"/>
              <a:t>S,Se,Te</a:t>
            </a:r>
            <a:r>
              <a:rPr lang="zh-CN" altLang="en-US" sz="2000" i="0"/>
              <a:t>），降低传统掺杂剂的激活能。</a:t>
            </a:r>
            <a:endParaRPr lang="zh-CN" altLang="en-US" sz="2000" i="0"/>
          </a:p>
        </p:txBody>
      </p:sp>
    </p:spTree>
  </p:cSld>
  <p:clrMapOvr>
    <a:masterClrMapping/>
  </p:clrMapOvr>
  <p:transition>
    <p:pull dir="l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7"/>
            <a:ext cx="7886700" cy="706420"/>
          </a:xfrm>
        </p:spPr>
        <p:txBody>
          <a:bodyPr>
            <a:normAutofit/>
          </a:bodyPr>
          <a:lstStyle/>
          <a:p>
            <a:pPr fontAlgn="base">
              <a:lnSpc>
                <a:spcPct val="120000"/>
              </a:lnSpc>
              <a:spcBef>
                <a:spcPct val="20000"/>
              </a:spcBef>
              <a:spcAft>
                <a:spcPct val="0"/>
              </a:spcAft>
              <a:buClr>
                <a:schemeClr val="tx2"/>
              </a:buClr>
              <a:buSzPct val="50000"/>
              <a:defRPr/>
            </a:pPr>
            <a:r>
              <a:rPr lang="en-US" altLang="zh-CN" sz="3200" b="1" dirty="0" smtClean="0">
                <a:latin typeface="Times New Roman" panose="02020603050405020304" pitchFamily="18" charset="0"/>
                <a:ea typeface="宋体" panose="02010600030101010101" pitchFamily="2" charset="-122"/>
                <a:cs typeface="+mn-cs"/>
              </a:rPr>
              <a:t>1.3.1</a:t>
            </a:r>
            <a:r>
              <a:rPr lang="zh-CN" altLang="en-US" sz="3200" b="1" dirty="0" smtClean="0">
                <a:latin typeface="Times New Roman" panose="02020603050405020304" pitchFamily="18" charset="0"/>
                <a:ea typeface="宋体" panose="02010600030101010101" pitchFamily="2" charset="-122"/>
                <a:cs typeface="+mn-cs"/>
              </a:rPr>
              <a:t> </a:t>
            </a:r>
            <a:r>
              <a:rPr lang="en-US" altLang="zh-CN" sz="3200" b="1" dirty="0" smtClean="0">
                <a:latin typeface="Times New Roman" panose="02020603050405020304" pitchFamily="18" charset="0"/>
                <a:ea typeface="宋体" panose="02010600030101010101" pitchFamily="2" charset="-122"/>
                <a:cs typeface="+mn-cs"/>
                <a:sym typeface="+mn-ea"/>
              </a:rPr>
              <a:t>III-V</a:t>
            </a:r>
            <a:r>
              <a:rPr lang="zh-CN" altLang="en-US" sz="3200" b="1" dirty="0" smtClean="0">
                <a:latin typeface="Times New Roman" panose="02020603050405020304" pitchFamily="18" charset="0"/>
                <a:ea typeface="宋体" panose="02010600030101010101" pitchFamily="2" charset="-122"/>
                <a:cs typeface="+mn-cs"/>
                <a:sym typeface="+mn-ea"/>
              </a:rPr>
              <a:t>族氮化物科学技术问题</a:t>
            </a:r>
            <a:endParaRPr lang="zh-CN" altLang="en-US" sz="3200" b="1" dirty="0" smtClean="0">
              <a:latin typeface="Times New Roman" panose="02020603050405020304" pitchFamily="18" charset="0"/>
              <a:ea typeface="宋体" panose="02010600030101010101" pitchFamily="2" charset="-122"/>
              <a:cs typeface="+mn-cs"/>
            </a:endParaRPr>
          </a:p>
        </p:txBody>
      </p:sp>
      <p:sp>
        <p:nvSpPr>
          <p:cNvPr id="3" name="内容占位符 2"/>
          <p:cNvSpPr>
            <a:spLocks noGrp="1"/>
          </p:cNvSpPr>
          <p:nvPr>
            <p:ph idx="1"/>
          </p:nvPr>
        </p:nvSpPr>
        <p:spPr>
          <a:xfrm>
            <a:off x="714348" y="1500174"/>
            <a:ext cx="7943878" cy="4643470"/>
          </a:xfrm>
        </p:spPr>
        <p:txBody>
          <a:bodyPr>
            <a:normAutofit fontScale="85000" lnSpcReduction="20000"/>
          </a:bodyPr>
          <a:lstStyle/>
          <a:p>
            <a:pPr marL="228600" lvl="1">
              <a:spcBef>
                <a:spcPts val="1000"/>
              </a:spcBef>
            </a:pPr>
            <a:r>
              <a:rPr lang="zh-CN" altLang="en-US" sz="3200" dirty="0" smtClean="0">
                <a:latin typeface="黑体" panose="02010609060101010101" pitchFamily="49" charset="-122"/>
                <a:ea typeface="黑体" panose="02010609060101010101" pitchFamily="49" charset="-122"/>
                <a:sym typeface="+mn-ea"/>
              </a:rPr>
              <a:t>衬底材料</a:t>
            </a:r>
            <a:endParaRPr lang="en-US" altLang="zh-CN" sz="3200" dirty="0" smtClean="0">
              <a:latin typeface="黑体" panose="02010609060101010101" pitchFamily="49" charset="-122"/>
              <a:ea typeface="黑体" panose="02010609060101010101" pitchFamily="49" charset="-122"/>
              <a:sym typeface="+mn-ea"/>
            </a:endParaRPr>
          </a:p>
          <a:p>
            <a:pPr marL="228600" lvl="1">
              <a:spcBef>
                <a:spcPts val="1000"/>
              </a:spcBef>
            </a:pPr>
            <a:r>
              <a:rPr lang="zh-CN" altLang="en-US" sz="3200" dirty="0" smtClean="0">
                <a:latin typeface="黑体" panose="02010609060101010101" pitchFamily="49" charset="-122"/>
                <a:ea typeface="黑体" panose="02010609060101010101" pitchFamily="49" charset="-122"/>
                <a:sym typeface="+mn-ea"/>
              </a:rPr>
              <a:t>大失配外延</a:t>
            </a:r>
            <a:endParaRPr lang="en-US" altLang="zh-CN" sz="3200" dirty="0" smtClean="0">
              <a:latin typeface="黑体" panose="02010609060101010101" pitchFamily="49" charset="-122"/>
              <a:ea typeface="黑体" panose="02010609060101010101" pitchFamily="49" charset="-122"/>
              <a:sym typeface="+mn-ea"/>
            </a:endParaRPr>
          </a:p>
          <a:p>
            <a:pPr marL="228600" lvl="1">
              <a:spcBef>
                <a:spcPts val="1000"/>
              </a:spcBef>
            </a:pPr>
            <a:r>
              <a:rPr lang="zh-CN" altLang="en-US" sz="3200" dirty="0" smtClean="0">
                <a:latin typeface="黑体" panose="02010609060101010101" pitchFamily="49" charset="-122"/>
                <a:ea typeface="黑体" panose="02010609060101010101" pitchFamily="49" charset="-122"/>
                <a:sym typeface="+mn-ea"/>
              </a:rPr>
              <a:t>极化工程</a:t>
            </a:r>
            <a:endParaRPr lang="en-US" altLang="zh-CN" sz="3200" dirty="0" smtClean="0">
              <a:latin typeface="黑体" panose="02010609060101010101" pitchFamily="49" charset="-122"/>
              <a:ea typeface="黑体" panose="02010609060101010101" pitchFamily="49" charset="-122"/>
              <a:sym typeface="+mn-ea"/>
            </a:endParaRPr>
          </a:p>
          <a:p>
            <a:pPr marL="228600" lvl="1">
              <a:spcBef>
                <a:spcPts val="1000"/>
              </a:spcBef>
            </a:pPr>
            <a:r>
              <a:rPr lang="zh-CN" altLang="en-US" sz="3200" dirty="0" smtClean="0">
                <a:latin typeface="黑体" panose="02010609060101010101" pitchFamily="49" charset="-122"/>
                <a:ea typeface="黑体" panose="02010609060101010101" pitchFamily="49" charset="-122"/>
                <a:sym typeface="+mn-ea"/>
              </a:rPr>
              <a:t>微纳光子学</a:t>
            </a:r>
            <a:endParaRPr lang="en-US" altLang="zh-CN" sz="3200" dirty="0" smtClean="0">
              <a:latin typeface="黑体" panose="02010609060101010101" pitchFamily="49" charset="-122"/>
              <a:ea typeface="黑体" panose="02010609060101010101" pitchFamily="49" charset="-122"/>
              <a:sym typeface="+mn-ea"/>
            </a:endParaRPr>
          </a:p>
          <a:p>
            <a:pPr marL="228600" lvl="1">
              <a:spcBef>
                <a:spcPts val="1000"/>
              </a:spcBef>
            </a:pPr>
            <a:r>
              <a:rPr lang="en-US" altLang="zh-CN" sz="3200" dirty="0" smtClean="0">
                <a:latin typeface="黑体" panose="02010609060101010101" pitchFamily="49" charset="-122"/>
                <a:ea typeface="黑体" panose="02010609060101010101" pitchFamily="49" charset="-122"/>
              </a:rPr>
              <a:t>green gap</a:t>
            </a:r>
            <a:endParaRPr lang="en-US" altLang="zh-CN" sz="3200" dirty="0" smtClean="0">
              <a:latin typeface="黑体" panose="02010609060101010101" pitchFamily="49" charset="-122"/>
              <a:ea typeface="黑体" panose="02010609060101010101" pitchFamily="49" charset="-122"/>
            </a:endParaRPr>
          </a:p>
          <a:p>
            <a:pPr marL="228600" lvl="1">
              <a:spcBef>
                <a:spcPts val="1000"/>
              </a:spcBef>
            </a:pPr>
            <a:r>
              <a:rPr lang="zh-CN" altLang="en-US" sz="3200" dirty="0" smtClean="0">
                <a:latin typeface="黑体" panose="02010609060101010101" pitchFamily="49" charset="-122"/>
                <a:ea typeface="黑体" panose="02010609060101010101" pitchFamily="49" charset="-122"/>
              </a:rPr>
              <a:t>深紫外</a:t>
            </a:r>
            <a:endParaRPr lang="en-US" altLang="zh-CN" sz="3200" dirty="0" smtClean="0">
              <a:latin typeface="黑体" panose="02010609060101010101" pitchFamily="49" charset="-122"/>
              <a:ea typeface="黑体" panose="02010609060101010101" pitchFamily="49" charset="-122"/>
            </a:endParaRPr>
          </a:p>
          <a:p>
            <a:pPr marL="228600" lvl="1">
              <a:spcBef>
                <a:spcPts val="1000"/>
              </a:spcBef>
            </a:pPr>
            <a:r>
              <a:rPr lang="zh-CN" altLang="en-US" sz="3200" dirty="0" smtClean="0">
                <a:solidFill>
                  <a:srgbClr val="FF0000"/>
                </a:solidFill>
                <a:latin typeface="黑体" panose="02010609060101010101" pitchFamily="49" charset="-122"/>
                <a:ea typeface="黑体" panose="02010609060101010101" pitchFamily="49" charset="-122"/>
              </a:rPr>
              <a:t>微米</a:t>
            </a:r>
            <a:r>
              <a:rPr lang="en-US" altLang="zh-CN" sz="3200" dirty="0" smtClean="0">
                <a:solidFill>
                  <a:srgbClr val="FF0000"/>
                </a:solidFill>
                <a:latin typeface="黑体" panose="02010609060101010101" pitchFamily="49" charset="-122"/>
                <a:ea typeface="黑体" panose="02010609060101010101" pitchFamily="49" charset="-122"/>
              </a:rPr>
              <a:t>LED</a:t>
            </a:r>
            <a:endParaRPr lang="en-US" altLang="zh-CN" sz="3200" dirty="0" smtClean="0">
              <a:solidFill>
                <a:srgbClr val="FF0000"/>
              </a:solidFill>
              <a:latin typeface="黑体" panose="02010609060101010101" pitchFamily="49" charset="-122"/>
              <a:ea typeface="黑体" panose="02010609060101010101" pitchFamily="49" charset="-122"/>
            </a:endParaRPr>
          </a:p>
          <a:p>
            <a:pPr marL="228600" lvl="1">
              <a:spcBef>
                <a:spcPts val="1000"/>
              </a:spcBef>
            </a:pPr>
            <a:r>
              <a:rPr lang="zh-CN" altLang="en-US" sz="3200" dirty="0" smtClean="0">
                <a:latin typeface="黑体" panose="02010609060101010101" pitchFamily="49" charset="-122"/>
                <a:ea typeface="黑体" panose="02010609060101010101" pitchFamily="49" charset="-122"/>
              </a:rPr>
              <a:t>纳米</a:t>
            </a:r>
            <a:r>
              <a:rPr lang="en-US" altLang="zh-CN" sz="3200" dirty="0" smtClean="0">
                <a:latin typeface="黑体" panose="02010609060101010101" pitchFamily="49" charset="-122"/>
                <a:ea typeface="黑体" panose="02010609060101010101" pitchFamily="49" charset="-122"/>
              </a:rPr>
              <a:t>LED</a:t>
            </a:r>
            <a:endParaRPr lang="en-US" altLang="zh-CN" sz="3200" dirty="0" smtClean="0">
              <a:latin typeface="黑体" panose="02010609060101010101" pitchFamily="49" charset="-122"/>
              <a:ea typeface="黑体" panose="02010609060101010101" pitchFamily="49" charset="-122"/>
            </a:endParaRPr>
          </a:p>
          <a:p>
            <a:pPr marL="228600" lvl="1">
              <a:spcBef>
                <a:spcPts val="1000"/>
              </a:spcBef>
            </a:pPr>
            <a:r>
              <a:rPr lang="zh-CN" altLang="en-US" sz="3200" dirty="0" smtClean="0">
                <a:latin typeface="黑体" panose="02010609060101010101" pitchFamily="49" charset="-122"/>
                <a:ea typeface="黑体" panose="02010609060101010101" pitchFamily="49" charset="-122"/>
              </a:rPr>
              <a:t>高场电声子作用</a:t>
            </a:r>
            <a:endParaRPr lang="en-US" altLang="zh-CN" sz="3200" dirty="0" smtClean="0">
              <a:latin typeface="黑体" panose="02010609060101010101" pitchFamily="49" charset="-122"/>
              <a:ea typeface="黑体" panose="02010609060101010101" pitchFamily="49" charset="-122"/>
            </a:endParaRPr>
          </a:p>
          <a:p>
            <a:pPr marL="228600" lvl="1">
              <a:spcBef>
                <a:spcPts val="1000"/>
              </a:spcBef>
            </a:pPr>
            <a:r>
              <a:rPr lang="zh-CN" altLang="en-US" sz="3200" dirty="0" smtClean="0">
                <a:latin typeface="黑体" panose="02010609060101010101" pitchFamily="49" charset="-122"/>
                <a:ea typeface="黑体" panose="02010609060101010101" pitchFamily="49" charset="-122"/>
              </a:rPr>
              <a:t>电流崩塌</a:t>
            </a:r>
            <a:endParaRPr lang="en-US" altLang="zh-CN" sz="3200" dirty="0" smtClean="0">
              <a:latin typeface="黑体" panose="02010609060101010101" pitchFamily="49" charset="-122"/>
              <a:ea typeface="黑体" panose="02010609060101010101" pitchFamily="49" charset="-122"/>
            </a:endParaRPr>
          </a:p>
          <a:p>
            <a:pPr marL="228600" lvl="1">
              <a:spcBef>
                <a:spcPts val="1000"/>
              </a:spcBef>
            </a:pPr>
            <a:r>
              <a:rPr lang="zh-CN" altLang="en-US" sz="3200" dirty="0" smtClean="0">
                <a:latin typeface="黑体" panose="02010609060101010101" pitchFamily="49" charset="-122"/>
                <a:ea typeface="黑体" panose="02010609060101010101" pitchFamily="49" charset="-122"/>
              </a:rPr>
              <a:t>效率衰减</a:t>
            </a:r>
            <a:endParaRPr lang="en-US" altLang="zh-CN" sz="3200" dirty="0" smtClean="0">
              <a:latin typeface="黑体" panose="02010609060101010101" pitchFamily="49" charset="-122"/>
              <a:ea typeface="黑体" panose="02010609060101010101" pitchFamily="49" charset="-122"/>
            </a:endParaRPr>
          </a:p>
          <a:p>
            <a:endParaRPr lang="zh-CN" altLang="en-US" dirty="0"/>
          </a:p>
        </p:txBody>
      </p:sp>
      <p:sp>
        <p:nvSpPr>
          <p:cNvPr id="4" name="灯片编号占位符 3"/>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Tree>
  </p:cSld>
  <p:clrMapOvr>
    <a:masterClrMapping/>
  </p:clrMapOvr>
  <p:transition>
    <p:pull dir="l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pic>
        <p:nvPicPr>
          <p:cNvPr id="5" name="图片 4"/>
          <p:cNvPicPr>
            <a:picLocks noChangeAspect="1"/>
          </p:cNvPicPr>
          <p:nvPr/>
        </p:nvPicPr>
        <p:blipFill>
          <a:blip r:embed="rId1"/>
          <a:stretch>
            <a:fillRect/>
          </a:stretch>
        </p:blipFill>
        <p:spPr>
          <a:xfrm>
            <a:off x="309880" y="1446530"/>
            <a:ext cx="5140325" cy="3846195"/>
          </a:xfrm>
          <a:prstGeom prst="rect">
            <a:avLst/>
          </a:prstGeom>
        </p:spPr>
      </p:pic>
      <p:sp>
        <p:nvSpPr>
          <p:cNvPr id="6" name="矩形 5"/>
          <p:cNvSpPr/>
          <p:nvPr/>
        </p:nvSpPr>
        <p:spPr>
          <a:xfrm>
            <a:off x="424364" y="321603"/>
            <a:ext cx="6817995" cy="521970"/>
          </a:xfrm>
          <a:prstGeom prst="rect">
            <a:avLst/>
          </a:prstGeom>
        </p:spPr>
        <p:txBody>
          <a:bodyPr wrap="none">
            <a:spAutoFit/>
          </a:bodyPr>
          <a:lstStyle/>
          <a:p>
            <a:pPr marL="0" lvl="1"/>
            <a:r>
              <a:rPr lang="en-US" altLang="zh-CN" sz="2800" b="1" i="0" dirty="0" smtClean="0"/>
              <a:t>1.3.3</a:t>
            </a:r>
            <a:r>
              <a:rPr lang="zh-CN" altLang="en-US" sz="2800" b="1" i="0" dirty="0" smtClean="0"/>
              <a:t> </a:t>
            </a:r>
            <a:r>
              <a:rPr lang="zh-CN" altLang="en-US" sz="2800" b="1" i="0" dirty="0" smtClean="0">
                <a:sym typeface="+mn-ea"/>
              </a:rPr>
              <a:t>宽禁带半导体科学技术问题</a:t>
            </a:r>
            <a:r>
              <a:rPr lang="en-US" altLang="zh-CN" sz="2800" b="1" i="0" dirty="0" smtClean="0">
                <a:sym typeface="+mn-ea"/>
              </a:rPr>
              <a:t>-ZnO</a:t>
            </a:r>
            <a:r>
              <a:rPr lang="zh-CN" altLang="zh-CN" sz="2800" b="1" i="0" dirty="0" smtClean="0">
                <a:sym typeface="+mn-ea"/>
              </a:rPr>
              <a:t>材料</a:t>
            </a:r>
            <a:endParaRPr lang="zh-CN" altLang="zh-CN" sz="2800" b="1" i="0" dirty="0" smtClean="0">
              <a:sym typeface="+mn-ea"/>
            </a:endParaRPr>
          </a:p>
        </p:txBody>
      </p:sp>
      <p:sp>
        <p:nvSpPr>
          <p:cNvPr id="7" name="文本框 6"/>
          <p:cNvSpPr txBox="1"/>
          <p:nvPr/>
        </p:nvSpPr>
        <p:spPr>
          <a:xfrm>
            <a:off x="1031875" y="5895975"/>
            <a:ext cx="2781935" cy="460375"/>
          </a:xfrm>
          <a:prstGeom prst="rect">
            <a:avLst/>
          </a:prstGeom>
          <a:noFill/>
        </p:spPr>
        <p:txBody>
          <a:bodyPr wrap="none" rtlCol="0" anchor="t">
            <a:spAutoFit/>
          </a:bodyPr>
          <a:lstStyle/>
          <a:p>
            <a:r>
              <a:rPr lang="zh-CN" altLang="en-US" i="0">
                <a:sym typeface="+mn-ea"/>
              </a:rPr>
              <a:t>Crystals 2019, 9, 505</a:t>
            </a:r>
            <a:endParaRPr lang="zh-CN" altLang="en-US"/>
          </a:p>
        </p:txBody>
      </p:sp>
      <p:sp>
        <p:nvSpPr>
          <p:cNvPr id="8" name="文本框 7"/>
          <p:cNvSpPr txBox="1"/>
          <p:nvPr/>
        </p:nvSpPr>
        <p:spPr>
          <a:xfrm>
            <a:off x="5759450" y="907415"/>
            <a:ext cx="3191510" cy="5631180"/>
          </a:xfrm>
          <a:prstGeom prst="rect">
            <a:avLst/>
          </a:prstGeom>
          <a:noFill/>
        </p:spPr>
        <p:txBody>
          <a:bodyPr wrap="square" rtlCol="0">
            <a:spAutoFit/>
          </a:bodyPr>
          <a:lstStyle/>
          <a:p>
            <a:pPr marL="342900" indent="-342900">
              <a:lnSpc>
                <a:spcPct val="150000"/>
              </a:lnSpc>
              <a:buFont typeface="Wingdings" panose="05000000000000000000" charset="0"/>
              <a:buChar char="l"/>
            </a:pPr>
            <a:r>
              <a:rPr lang="zh-CN" altLang="en-US" sz="2000" i="0"/>
              <a:t>纳米结构</a:t>
            </a:r>
            <a:r>
              <a:rPr lang="en-US" altLang="zh-CN" sz="2000" i="0"/>
              <a:t>ZnO</a:t>
            </a:r>
            <a:r>
              <a:rPr lang="zh-CN" altLang="en-US" sz="2000" i="0"/>
              <a:t>主要用</a:t>
            </a:r>
            <a:r>
              <a:rPr lang="en-US" altLang="zh-CN" sz="2000" i="0"/>
              <a:t>Zn</a:t>
            </a:r>
            <a:r>
              <a:rPr lang="zh-CN" altLang="en-US" sz="2000" i="0"/>
              <a:t>盐（醋酸盐，卤化物，硝酸盐）与合适的碱在溶液或悬浮液中反应生成。</a:t>
            </a:r>
            <a:endParaRPr lang="en-US" altLang="zh-CN" sz="2000" i="0"/>
          </a:p>
          <a:p>
            <a:pPr marL="342900" indent="-342900">
              <a:lnSpc>
                <a:spcPct val="150000"/>
              </a:lnSpc>
              <a:buFont typeface="Wingdings" panose="05000000000000000000" charset="0"/>
              <a:buChar char="l"/>
            </a:pPr>
            <a:r>
              <a:rPr lang="zh-CN" altLang="en-US" sz="2000" i="0"/>
              <a:t>纳米结构是目前</a:t>
            </a:r>
            <a:r>
              <a:rPr lang="en-US" altLang="zh-CN" sz="2000" i="0"/>
              <a:t>ZnO</a:t>
            </a:r>
            <a:r>
              <a:rPr lang="zh-CN" altLang="en-US" sz="2000" i="0"/>
              <a:t>研究的主流。因为它们易于制备并获得各种尺寸和形状。</a:t>
            </a:r>
            <a:endParaRPr lang="zh-CN" altLang="en-US" sz="2000" i="0"/>
          </a:p>
          <a:p>
            <a:pPr marL="342900" indent="-342900">
              <a:lnSpc>
                <a:spcPct val="150000"/>
              </a:lnSpc>
              <a:buFont typeface="Wingdings" panose="05000000000000000000" charset="0"/>
              <a:buChar char="l"/>
            </a:pPr>
            <a:r>
              <a:rPr lang="zh-CN" altLang="en-US" sz="2000" i="0"/>
              <a:t>光催化和气体、生化传感器应用。</a:t>
            </a:r>
            <a:endParaRPr lang="zh-CN" altLang="en-US" sz="2000" i="0"/>
          </a:p>
          <a:p>
            <a:pPr marL="342900" indent="-342900">
              <a:lnSpc>
                <a:spcPct val="150000"/>
              </a:lnSpc>
              <a:buFont typeface="Wingdings" panose="05000000000000000000" charset="0"/>
              <a:buChar char="l"/>
            </a:pPr>
            <a:r>
              <a:rPr lang="en-US" altLang="zh-CN" sz="2000" i="0"/>
              <a:t>ZnO</a:t>
            </a:r>
            <a:r>
              <a:rPr lang="zh-CN" altLang="en-US" sz="2000" i="0"/>
              <a:t>稀磁纳米半导体</a:t>
            </a:r>
            <a:endParaRPr lang="zh-CN" altLang="en-US" sz="2000" i="0"/>
          </a:p>
        </p:txBody>
      </p:sp>
    </p:spTree>
  </p:cSld>
  <p:clrMapOvr>
    <a:masterClrMapping/>
  </p:clrMapOvr>
  <p:transition>
    <p:pull dir="l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
        <p:nvSpPr>
          <p:cNvPr id="3" name="矩形 2"/>
          <p:cNvSpPr/>
          <p:nvPr/>
        </p:nvSpPr>
        <p:spPr>
          <a:xfrm>
            <a:off x="424364" y="321603"/>
            <a:ext cx="7008495" cy="521970"/>
          </a:xfrm>
          <a:prstGeom prst="rect">
            <a:avLst/>
          </a:prstGeom>
        </p:spPr>
        <p:txBody>
          <a:bodyPr wrap="none">
            <a:spAutoFit/>
          </a:bodyPr>
          <a:lstStyle/>
          <a:p>
            <a:pPr marL="0" lvl="1" algn="l"/>
            <a:r>
              <a:rPr lang="en-US" altLang="zh-CN" sz="2800" b="1" i="0" dirty="0" smtClean="0"/>
              <a:t>1.3.3</a:t>
            </a:r>
            <a:r>
              <a:rPr lang="zh-CN" altLang="en-US" sz="2800" b="1" i="0" dirty="0" smtClean="0"/>
              <a:t> </a:t>
            </a:r>
            <a:r>
              <a:rPr lang="zh-CN" altLang="en-US" sz="2800" b="1" i="0" dirty="0" smtClean="0">
                <a:sym typeface="+mn-ea"/>
              </a:rPr>
              <a:t>宽禁带半导体科学技术问题</a:t>
            </a:r>
            <a:r>
              <a:rPr lang="en-US" altLang="zh-CN" sz="2800" b="1" i="0" dirty="0" smtClean="0">
                <a:sym typeface="+mn-ea"/>
              </a:rPr>
              <a:t>-</a:t>
            </a:r>
            <a:r>
              <a:rPr lang="en-US" altLang="zh-CN" sz="2800" i="0" dirty="0" smtClean="0">
                <a:sym typeface="+mn-ea"/>
              </a:rPr>
              <a:t>Ga</a:t>
            </a:r>
            <a:r>
              <a:rPr lang="en-US" altLang="zh-CN" sz="2800" i="0" baseline="-25000" dirty="0" smtClean="0">
                <a:sym typeface="+mn-ea"/>
              </a:rPr>
              <a:t>2</a:t>
            </a:r>
            <a:r>
              <a:rPr lang="en-US" altLang="zh-CN" sz="2800" i="0" dirty="0" smtClean="0">
                <a:sym typeface="+mn-ea"/>
              </a:rPr>
              <a:t>O</a:t>
            </a:r>
            <a:r>
              <a:rPr lang="en-US" altLang="zh-CN" sz="2800" i="0" baseline="-25000" dirty="0" smtClean="0">
                <a:sym typeface="+mn-ea"/>
              </a:rPr>
              <a:t>3</a:t>
            </a:r>
            <a:r>
              <a:rPr lang="zh-CN" altLang="zh-CN" sz="2800" b="1" i="0" dirty="0" smtClean="0">
                <a:sym typeface="+mn-ea"/>
              </a:rPr>
              <a:t>材料</a:t>
            </a:r>
            <a:endParaRPr lang="zh-CN" altLang="zh-CN" sz="2800" b="1" i="0" dirty="0" smtClean="0">
              <a:sym typeface="+mn-ea"/>
            </a:endParaRPr>
          </a:p>
        </p:txBody>
      </p:sp>
      <p:pic>
        <p:nvPicPr>
          <p:cNvPr id="4" name="图片 3"/>
          <p:cNvPicPr>
            <a:picLocks noChangeAspect="1"/>
          </p:cNvPicPr>
          <p:nvPr/>
        </p:nvPicPr>
        <p:blipFill>
          <a:blip r:embed="rId1"/>
          <a:stretch>
            <a:fillRect/>
          </a:stretch>
        </p:blipFill>
        <p:spPr>
          <a:xfrm>
            <a:off x="424180" y="1174115"/>
            <a:ext cx="4870450" cy="4764405"/>
          </a:xfrm>
          <a:prstGeom prst="rect">
            <a:avLst/>
          </a:prstGeom>
        </p:spPr>
      </p:pic>
      <p:sp>
        <p:nvSpPr>
          <p:cNvPr id="5" name="文本框 4"/>
          <p:cNvSpPr txBox="1"/>
          <p:nvPr/>
        </p:nvSpPr>
        <p:spPr>
          <a:xfrm>
            <a:off x="5545455" y="1017905"/>
            <a:ext cx="3447415" cy="5169535"/>
          </a:xfrm>
          <a:prstGeom prst="rect">
            <a:avLst/>
          </a:prstGeom>
          <a:noFill/>
        </p:spPr>
        <p:txBody>
          <a:bodyPr wrap="square" rtlCol="0">
            <a:spAutoFit/>
          </a:bodyPr>
          <a:lstStyle/>
          <a:p>
            <a:pPr marL="342900" indent="-342900">
              <a:lnSpc>
                <a:spcPct val="150000"/>
              </a:lnSpc>
              <a:buFont typeface="Wingdings" panose="05000000000000000000" charset="0"/>
              <a:buChar char="l"/>
            </a:pPr>
            <a:r>
              <a:rPr lang="zh-CN" altLang="en-US" sz="2000" i="0"/>
              <a:t>基本材料特性（巴力加优值，</a:t>
            </a:r>
            <a:r>
              <a:rPr lang="en-US" altLang="zh-CN" sz="2000" i="0"/>
              <a:t>BFOM</a:t>
            </a:r>
            <a:r>
              <a:rPr lang="zh-CN" altLang="en-US" sz="2000" i="0"/>
              <a:t>），相对廉价的自支撑衬底。高温、抗氧化恶劣环境工作。</a:t>
            </a:r>
            <a:endParaRPr lang="zh-CN" altLang="en-US" sz="2000" i="0"/>
          </a:p>
          <a:p>
            <a:pPr marL="342900" indent="-342900">
              <a:lnSpc>
                <a:spcPct val="150000"/>
              </a:lnSpc>
              <a:buFont typeface="Wingdings" panose="05000000000000000000" charset="0"/>
              <a:buChar char="l"/>
            </a:pPr>
            <a:r>
              <a:rPr lang="zh-CN" altLang="en-US" sz="2000" i="0"/>
              <a:t>缺乏有效的</a:t>
            </a:r>
            <a:r>
              <a:rPr lang="en-US" altLang="zh-CN" sz="2000" i="0"/>
              <a:t>p</a:t>
            </a:r>
            <a:r>
              <a:rPr lang="zh-CN" altLang="en-US" sz="2000" i="0"/>
              <a:t>型掺杂，迁移率低。空穴自俘获机制也限制了有效的</a:t>
            </a:r>
            <a:r>
              <a:rPr lang="en-US" altLang="zh-CN" sz="2000" i="0"/>
              <a:t>p</a:t>
            </a:r>
            <a:r>
              <a:rPr lang="zh-CN" altLang="en-US" sz="2000" i="0"/>
              <a:t>型导电。</a:t>
            </a:r>
            <a:endParaRPr lang="zh-CN" altLang="en-US" sz="2000" i="0"/>
          </a:p>
          <a:p>
            <a:pPr marL="342900" indent="-342900">
              <a:lnSpc>
                <a:spcPct val="150000"/>
              </a:lnSpc>
              <a:buFont typeface="Wingdings" panose="05000000000000000000" charset="0"/>
              <a:buChar char="l"/>
            </a:pPr>
            <a:r>
              <a:rPr lang="zh-CN" altLang="en-US" sz="2000" i="0"/>
              <a:t>低导热系数，新的合成工艺技术路线，如</a:t>
            </a:r>
            <a:r>
              <a:rPr lang="en-US" altLang="zh-CN" sz="2000" i="0"/>
              <a:t>SiC</a:t>
            </a:r>
            <a:r>
              <a:rPr lang="zh-CN" altLang="en-US" sz="2000" i="0"/>
              <a:t>或金刚石上的生长以及与</a:t>
            </a:r>
            <a:r>
              <a:rPr lang="en-US" altLang="zh-CN" sz="2000" i="0"/>
              <a:t>Cu</a:t>
            </a:r>
            <a:r>
              <a:rPr lang="zh-CN" altLang="en-US" sz="2000" i="0"/>
              <a:t>，多晶金刚石的键合。</a:t>
            </a:r>
            <a:endParaRPr lang="zh-CN" altLang="en-US" sz="2000" i="0"/>
          </a:p>
        </p:txBody>
      </p:sp>
    </p:spTree>
  </p:cSld>
  <p:clrMapOvr>
    <a:masterClrMapping/>
  </p:clrMapOvr>
  <p:transition>
    <p:pull dir="l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
        <p:nvSpPr>
          <p:cNvPr id="4" name="矩形 3"/>
          <p:cNvSpPr/>
          <p:nvPr/>
        </p:nvSpPr>
        <p:spPr>
          <a:xfrm>
            <a:off x="424364" y="321603"/>
            <a:ext cx="6463665" cy="521970"/>
          </a:xfrm>
          <a:prstGeom prst="rect">
            <a:avLst/>
          </a:prstGeom>
        </p:spPr>
        <p:txBody>
          <a:bodyPr wrap="none">
            <a:spAutoFit/>
          </a:bodyPr>
          <a:lstStyle/>
          <a:p>
            <a:pPr marL="0" lvl="1" algn="l"/>
            <a:r>
              <a:rPr lang="en-US" altLang="zh-CN" sz="2800" b="1" i="0" dirty="0" smtClean="0"/>
              <a:t>1.3.3</a:t>
            </a:r>
            <a:r>
              <a:rPr lang="zh-CN" altLang="en-US" sz="2800" b="1" i="0" dirty="0" smtClean="0"/>
              <a:t> </a:t>
            </a:r>
            <a:r>
              <a:rPr lang="zh-CN" altLang="en-US" sz="2800" b="1" i="0" dirty="0" smtClean="0">
                <a:sym typeface="+mn-ea"/>
              </a:rPr>
              <a:t>宽禁带半导体科学技术问题</a:t>
            </a:r>
            <a:r>
              <a:rPr lang="en-US" altLang="zh-CN" sz="2800" b="1" i="0" dirty="0" smtClean="0">
                <a:sym typeface="+mn-ea"/>
              </a:rPr>
              <a:t>-</a:t>
            </a:r>
            <a:r>
              <a:rPr lang="zh-CN" altLang="en-US" sz="2800" b="1" i="0" dirty="0" smtClean="0">
                <a:sym typeface="+mn-ea"/>
              </a:rPr>
              <a:t>金刚石</a:t>
            </a:r>
            <a:endParaRPr lang="zh-CN" altLang="en-US" sz="2800" b="1" i="0" dirty="0" smtClean="0">
              <a:sym typeface="+mn-ea"/>
            </a:endParaRPr>
          </a:p>
        </p:txBody>
      </p:sp>
      <p:sp>
        <p:nvSpPr>
          <p:cNvPr id="3" name="文本框 2"/>
          <p:cNvSpPr txBox="1"/>
          <p:nvPr/>
        </p:nvSpPr>
        <p:spPr>
          <a:xfrm>
            <a:off x="866140" y="1061085"/>
            <a:ext cx="7254875" cy="5077460"/>
          </a:xfrm>
          <a:prstGeom prst="rect">
            <a:avLst/>
          </a:prstGeom>
          <a:noFill/>
        </p:spPr>
        <p:txBody>
          <a:bodyPr wrap="square" rtlCol="0">
            <a:spAutoFit/>
          </a:bodyPr>
          <a:lstStyle/>
          <a:p>
            <a:pPr marL="342900" indent="-342900">
              <a:lnSpc>
                <a:spcPct val="150000"/>
              </a:lnSpc>
              <a:buFont typeface="Wingdings" panose="05000000000000000000" charset="0"/>
              <a:buChar char="l"/>
            </a:pPr>
            <a:r>
              <a:rPr lang="en-US" altLang="zh-CN" i="0"/>
              <a:t>n</a:t>
            </a:r>
            <a:r>
              <a:rPr lang="zh-CN" altLang="zh-CN" i="0"/>
              <a:t>掺杂困难，深施主能级，低激活效率。（提高替位</a:t>
            </a:r>
            <a:r>
              <a:rPr lang="en-US" altLang="zh-CN" i="0"/>
              <a:t>P</a:t>
            </a:r>
            <a:r>
              <a:rPr lang="zh-CN" altLang="zh-CN" i="0"/>
              <a:t>原子的比例，提高晶体质量，提高电离效率，</a:t>
            </a:r>
            <a:r>
              <a:rPr lang="en-US" altLang="zh-CN" i="0"/>
              <a:t>As</a:t>
            </a:r>
            <a:r>
              <a:rPr lang="zh-CN" altLang="en-US" i="0"/>
              <a:t>，</a:t>
            </a:r>
            <a:r>
              <a:rPr lang="en-US" altLang="zh-CN" i="0"/>
              <a:t>Sb</a:t>
            </a:r>
            <a:r>
              <a:rPr lang="zh-CN" altLang="en-US" i="0"/>
              <a:t>等还未得到验证。</a:t>
            </a:r>
            <a:r>
              <a:rPr lang="zh-CN" altLang="zh-CN" i="0"/>
              <a:t>）</a:t>
            </a:r>
            <a:endParaRPr lang="zh-CN" altLang="zh-CN" i="0"/>
          </a:p>
          <a:p>
            <a:pPr marL="342900" indent="-342900">
              <a:lnSpc>
                <a:spcPct val="150000"/>
              </a:lnSpc>
              <a:buFont typeface="Wingdings" panose="05000000000000000000" charset="0"/>
              <a:buChar char="l"/>
            </a:pPr>
            <a:r>
              <a:rPr lang="zh-CN" altLang="zh-CN" i="0"/>
              <a:t>掺</a:t>
            </a:r>
            <a:r>
              <a:rPr lang="en-US" altLang="zh-CN" i="0"/>
              <a:t>B</a:t>
            </a:r>
            <a:r>
              <a:rPr lang="zh-CN" altLang="en-US" i="0"/>
              <a:t>金刚石的超导特性。</a:t>
            </a:r>
            <a:endParaRPr lang="zh-CN" altLang="en-US" i="0"/>
          </a:p>
          <a:p>
            <a:pPr marL="342900" indent="-342900">
              <a:lnSpc>
                <a:spcPct val="150000"/>
              </a:lnSpc>
              <a:buFont typeface="Wingdings" panose="05000000000000000000" charset="0"/>
              <a:buChar char="l"/>
            </a:pPr>
            <a:r>
              <a:rPr lang="zh-CN" altLang="en-US" i="0"/>
              <a:t>金刚石的衬底高缺陷密度，缺陷的行为、向外延层的传播等。</a:t>
            </a:r>
            <a:endParaRPr lang="zh-CN" altLang="en-US" i="0"/>
          </a:p>
          <a:p>
            <a:pPr marL="342900" indent="-342900">
              <a:lnSpc>
                <a:spcPct val="150000"/>
              </a:lnSpc>
              <a:buFont typeface="Wingdings" panose="05000000000000000000" charset="0"/>
              <a:buChar char="l"/>
            </a:pPr>
            <a:r>
              <a:rPr lang="zh-CN" altLang="en-US" i="0"/>
              <a:t>金刚石材料需要一套完备的合成及工艺技术工具箱：衬底直径，缺陷控制，掺杂，载流子限制，接触，异质结构。</a:t>
            </a:r>
            <a:endParaRPr lang="zh-CN" altLang="en-US" i="0"/>
          </a:p>
        </p:txBody>
      </p:sp>
    </p:spTree>
  </p:cSld>
  <p:clrMapOvr>
    <a:masterClrMapping/>
  </p:clrMapOvr>
  <p:transition>
    <p:pull dir="l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8552815" y="6433820"/>
            <a:ext cx="733425" cy="365125"/>
          </a:xfrm>
        </p:spPr>
        <p:txBody>
          <a:bodyPr/>
          <a:lstStyle/>
          <a:p>
            <a:pPr algn="ctr">
              <a:buNone/>
            </a:pPr>
            <a:fld id="{9A0DB2DC-4C9A-4742-B13C-FB6460FD3503}" type="slidenum">
              <a:rPr lang="en-US" altLang="zh-CN" smtClean="0"/>
            </a:fld>
            <a:endParaRPr lang="en-US" altLang="zh-CN" dirty="0"/>
          </a:p>
        </p:txBody>
      </p:sp>
      <p:sp>
        <p:nvSpPr>
          <p:cNvPr id="3" name="矩形 2"/>
          <p:cNvSpPr/>
          <p:nvPr/>
        </p:nvSpPr>
        <p:spPr>
          <a:xfrm>
            <a:off x="424364" y="321603"/>
            <a:ext cx="7178675" cy="521970"/>
          </a:xfrm>
          <a:prstGeom prst="rect">
            <a:avLst/>
          </a:prstGeom>
        </p:spPr>
        <p:txBody>
          <a:bodyPr wrap="none">
            <a:spAutoFit/>
          </a:bodyPr>
          <a:lstStyle/>
          <a:p>
            <a:pPr marL="0" lvl="1" algn="l"/>
            <a:r>
              <a:rPr lang="en-US" altLang="zh-CN" sz="2800" b="1" i="0" dirty="0" smtClean="0"/>
              <a:t>1.3.3</a:t>
            </a:r>
            <a:r>
              <a:rPr lang="zh-CN" altLang="en-US" sz="2800" b="1" i="0" dirty="0" smtClean="0"/>
              <a:t> </a:t>
            </a:r>
            <a:r>
              <a:rPr lang="zh-CN" altLang="en-US" sz="2800" b="1" i="0" dirty="0" smtClean="0">
                <a:sym typeface="+mn-ea"/>
              </a:rPr>
              <a:t>宽禁带半导体科学技术问题</a:t>
            </a:r>
            <a:r>
              <a:rPr lang="en-US" altLang="zh-CN" sz="2800" b="1" i="0" dirty="0" smtClean="0">
                <a:sym typeface="+mn-ea"/>
              </a:rPr>
              <a:t>-</a:t>
            </a:r>
            <a:r>
              <a:rPr lang="zh-CN" altLang="en-US" sz="2800" b="1" i="0" dirty="0" smtClean="0">
                <a:sym typeface="+mn-ea"/>
              </a:rPr>
              <a:t>氮化硼</a:t>
            </a:r>
            <a:r>
              <a:rPr lang="zh-CN" altLang="zh-CN" sz="2800" b="1" i="0" dirty="0" smtClean="0">
                <a:sym typeface="+mn-ea"/>
              </a:rPr>
              <a:t>材料</a:t>
            </a:r>
            <a:endParaRPr lang="zh-CN" altLang="zh-CN" sz="2800" b="1" i="0" dirty="0" smtClean="0">
              <a:sym typeface="+mn-ea"/>
            </a:endParaRPr>
          </a:p>
        </p:txBody>
      </p:sp>
      <p:pic>
        <p:nvPicPr>
          <p:cNvPr id="4" name="图片 3"/>
          <p:cNvPicPr>
            <a:picLocks noChangeAspect="1"/>
          </p:cNvPicPr>
          <p:nvPr/>
        </p:nvPicPr>
        <p:blipFill>
          <a:blip r:embed="rId1"/>
          <a:stretch>
            <a:fillRect/>
          </a:stretch>
        </p:blipFill>
        <p:spPr>
          <a:xfrm>
            <a:off x="0" y="1141730"/>
            <a:ext cx="5886450" cy="4400550"/>
          </a:xfrm>
          <a:prstGeom prst="rect">
            <a:avLst/>
          </a:prstGeom>
        </p:spPr>
      </p:pic>
      <p:pic>
        <p:nvPicPr>
          <p:cNvPr id="6" name="图片 5"/>
          <p:cNvPicPr>
            <a:picLocks noChangeAspect="1"/>
          </p:cNvPicPr>
          <p:nvPr/>
        </p:nvPicPr>
        <p:blipFill>
          <a:blip r:embed="rId2"/>
          <a:stretch>
            <a:fillRect/>
          </a:stretch>
        </p:blipFill>
        <p:spPr>
          <a:xfrm>
            <a:off x="485140" y="6279515"/>
            <a:ext cx="3737610" cy="302260"/>
          </a:xfrm>
          <a:prstGeom prst="rect">
            <a:avLst/>
          </a:prstGeom>
        </p:spPr>
      </p:pic>
      <p:sp>
        <p:nvSpPr>
          <p:cNvPr id="7" name="文本框 6"/>
          <p:cNvSpPr txBox="1"/>
          <p:nvPr/>
        </p:nvSpPr>
        <p:spPr>
          <a:xfrm>
            <a:off x="485140" y="5988050"/>
            <a:ext cx="4375785" cy="368300"/>
          </a:xfrm>
          <a:prstGeom prst="rect">
            <a:avLst/>
          </a:prstGeom>
          <a:noFill/>
        </p:spPr>
        <p:txBody>
          <a:bodyPr wrap="square" rtlCol="0" anchor="t">
            <a:spAutoFit/>
          </a:bodyPr>
          <a:lstStyle/>
          <a:p>
            <a:r>
              <a:rPr lang="zh-CN" altLang="en-US" sz="1800"/>
              <a:t>Adv. Electron. Mater. 2018, 4, 1600501</a:t>
            </a:r>
            <a:endParaRPr lang="zh-CN" altLang="en-US" sz="1800"/>
          </a:p>
        </p:txBody>
      </p:sp>
      <p:sp>
        <p:nvSpPr>
          <p:cNvPr id="8" name="文本框 7"/>
          <p:cNvSpPr txBox="1"/>
          <p:nvPr/>
        </p:nvSpPr>
        <p:spPr>
          <a:xfrm>
            <a:off x="5610860" y="765175"/>
            <a:ext cx="3388360" cy="6092825"/>
          </a:xfrm>
          <a:prstGeom prst="rect">
            <a:avLst/>
          </a:prstGeom>
          <a:noFill/>
        </p:spPr>
        <p:txBody>
          <a:bodyPr wrap="square" rtlCol="0">
            <a:spAutoFit/>
          </a:bodyPr>
          <a:lstStyle/>
          <a:p>
            <a:pPr>
              <a:lnSpc>
                <a:spcPct val="150000"/>
              </a:lnSpc>
            </a:pPr>
            <a:r>
              <a:rPr lang="en-US" altLang="zh-CN" sz="2000" i="0"/>
              <a:t>sp2</a:t>
            </a:r>
            <a:r>
              <a:rPr lang="zh-CN" altLang="en-US" sz="2000" i="0"/>
              <a:t>六角成键结构：六角</a:t>
            </a:r>
            <a:r>
              <a:rPr lang="en-US" altLang="zh-CN" sz="2000" i="0"/>
              <a:t>hBN</a:t>
            </a:r>
            <a:r>
              <a:rPr lang="zh-CN" altLang="en-US" sz="2000" i="0"/>
              <a:t>，菱形</a:t>
            </a:r>
            <a:r>
              <a:rPr lang="en-US" altLang="zh-CN" sz="2000" i="0"/>
              <a:t>rBN</a:t>
            </a:r>
            <a:r>
              <a:rPr lang="zh-CN" altLang="en-US" sz="2000" i="0"/>
              <a:t>中，</a:t>
            </a:r>
            <a:r>
              <a:rPr lang="en-US" altLang="zh-CN" sz="2000" i="0"/>
              <a:t>hBN</a:t>
            </a:r>
            <a:r>
              <a:rPr lang="zh-CN" altLang="en-US" sz="2000" i="0"/>
              <a:t>宽禁带和易于合成单层膜，用于二维电子材料以及异质外延插入层。</a:t>
            </a:r>
            <a:endParaRPr lang="zh-CN" altLang="en-US" sz="2000" i="0"/>
          </a:p>
          <a:p>
            <a:pPr>
              <a:lnSpc>
                <a:spcPct val="150000"/>
              </a:lnSpc>
            </a:pPr>
            <a:r>
              <a:rPr lang="en-US" altLang="zh-CN" sz="2000" i="0"/>
              <a:t>sp3</a:t>
            </a:r>
            <a:r>
              <a:rPr lang="zh-CN" altLang="en-US" sz="2000" i="0"/>
              <a:t>成键结构：</a:t>
            </a:r>
            <a:r>
              <a:rPr lang="en-US" altLang="zh-CN" sz="2000" i="0"/>
              <a:t>cBN</a:t>
            </a:r>
            <a:r>
              <a:rPr lang="zh-CN" altLang="en-US" sz="2000" i="0"/>
              <a:t>以及</a:t>
            </a:r>
            <a:r>
              <a:rPr lang="en-US" altLang="zh-CN" sz="2000" i="0"/>
              <a:t>wBN</a:t>
            </a:r>
            <a:r>
              <a:rPr lang="zh-CN" altLang="en-US" sz="2000" i="0"/>
              <a:t>。</a:t>
            </a:r>
            <a:r>
              <a:rPr lang="en-US" altLang="zh-CN" sz="2000" i="0"/>
              <a:t>wBN</a:t>
            </a:r>
            <a:r>
              <a:rPr lang="zh-CN" altLang="en-US" sz="2000" i="0"/>
              <a:t>可以与</a:t>
            </a:r>
            <a:r>
              <a:rPr lang="en-US" altLang="zh-CN" sz="2000" i="0"/>
              <a:t>GaN</a:t>
            </a:r>
            <a:r>
              <a:rPr lang="zh-CN" altLang="en-US" sz="2000" i="0"/>
              <a:t>，</a:t>
            </a:r>
            <a:r>
              <a:rPr lang="en-US" altLang="zh-CN" sz="2000" i="0"/>
              <a:t>AlN</a:t>
            </a:r>
            <a:r>
              <a:rPr lang="zh-CN" altLang="en-US" sz="2000" i="0"/>
              <a:t>形成合金。</a:t>
            </a:r>
            <a:r>
              <a:rPr lang="en-US" altLang="zh-CN" sz="2000" i="0"/>
              <a:t>BAlN/AlN/BAlN</a:t>
            </a:r>
            <a:r>
              <a:rPr lang="zh-CN" altLang="en-US" sz="2000" i="0"/>
              <a:t>量子阱有望用于超深紫外</a:t>
            </a:r>
            <a:r>
              <a:rPr lang="en-US" altLang="zh-CN" sz="2000" i="0"/>
              <a:t>LED</a:t>
            </a:r>
            <a:r>
              <a:rPr lang="zh-CN" altLang="en-US" sz="2000" i="0"/>
              <a:t>。</a:t>
            </a:r>
            <a:endParaRPr lang="zh-CN" altLang="en-US" sz="2000" i="0"/>
          </a:p>
          <a:p>
            <a:pPr>
              <a:lnSpc>
                <a:spcPct val="150000"/>
              </a:lnSpc>
            </a:pPr>
            <a:r>
              <a:rPr lang="en-US" altLang="zh-CN" sz="2000" i="0"/>
              <a:t>cBN</a:t>
            </a:r>
            <a:r>
              <a:rPr lang="zh-CN" altLang="en-US" sz="2000" i="0"/>
              <a:t>与金刚石是等电子结构，容易获得</a:t>
            </a:r>
            <a:r>
              <a:rPr lang="en-US" altLang="zh-CN" sz="2000" i="0"/>
              <a:t>p</a:t>
            </a:r>
            <a:r>
              <a:rPr lang="zh-CN" altLang="en-US" sz="2000" i="0"/>
              <a:t>，</a:t>
            </a:r>
            <a:r>
              <a:rPr lang="en-US" altLang="zh-CN" sz="2000" i="0"/>
              <a:t>n</a:t>
            </a:r>
            <a:r>
              <a:rPr lang="zh-CN" altLang="en-US" sz="2000" i="0"/>
              <a:t>型。合成需要尽量避免</a:t>
            </a:r>
            <a:r>
              <a:rPr lang="en-US" altLang="zh-CN" sz="2000" i="0"/>
              <a:t>sp2</a:t>
            </a:r>
            <a:r>
              <a:rPr lang="zh-CN" altLang="en-US" sz="2000" i="0"/>
              <a:t>成键，同时也要尽量避免</a:t>
            </a:r>
            <a:r>
              <a:rPr lang="en-US" altLang="zh-CN" sz="2000" i="0"/>
              <a:t>wBN</a:t>
            </a:r>
            <a:r>
              <a:rPr lang="zh-CN" altLang="en-US" sz="2000" i="0"/>
              <a:t>形成（六方相</a:t>
            </a:r>
            <a:r>
              <a:rPr lang="en-US" altLang="zh-CN" sz="2000" i="0"/>
              <a:t>BN</a:t>
            </a:r>
            <a:r>
              <a:rPr lang="zh-CN" altLang="en-US" sz="2000" i="0"/>
              <a:t>比立方相结构要稳定）。</a:t>
            </a:r>
            <a:endParaRPr lang="zh-CN" altLang="en-US" sz="2000" i="0"/>
          </a:p>
        </p:txBody>
      </p:sp>
    </p:spTree>
  </p:cSld>
  <p:clrMapOvr>
    <a:masterClrMapping/>
  </p:clrMapOvr>
  <p:transition>
    <p:pull dir="l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
        <p:nvSpPr>
          <p:cNvPr id="3" name="矩形 2"/>
          <p:cNvSpPr/>
          <p:nvPr/>
        </p:nvSpPr>
        <p:spPr>
          <a:xfrm>
            <a:off x="424364" y="321603"/>
            <a:ext cx="6718300" cy="521970"/>
          </a:xfrm>
          <a:prstGeom prst="rect">
            <a:avLst/>
          </a:prstGeom>
        </p:spPr>
        <p:txBody>
          <a:bodyPr wrap="none">
            <a:spAutoFit/>
          </a:bodyPr>
          <a:lstStyle/>
          <a:p>
            <a:pPr marL="0" lvl="1" algn="l"/>
            <a:r>
              <a:rPr lang="en-US" altLang="zh-CN" sz="2800" b="1" i="0" dirty="0" smtClean="0"/>
              <a:t>1.3.3</a:t>
            </a:r>
            <a:r>
              <a:rPr lang="zh-CN" altLang="en-US" sz="2800" b="1" i="0" dirty="0" smtClean="0"/>
              <a:t> </a:t>
            </a:r>
            <a:r>
              <a:rPr lang="zh-CN" altLang="en-US" sz="2800" b="1" i="0" dirty="0" smtClean="0">
                <a:sym typeface="+mn-ea"/>
              </a:rPr>
              <a:t>宽禁带半导体科学技术问题</a:t>
            </a:r>
            <a:r>
              <a:rPr lang="en-US" altLang="zh-CN" sz="2800" b="1" i="0" dirty="0" smtClean="0">
                <a:sym typeface="+mn-ea"/>
              </a:rPr>
              <a:t>-AlN</a:t>
            </a:r>
            <a:r>
              <a:rPr lang="zh-CN" altLang="zh-CN" sz="2800" b="1" i="0" dirty="0" smtClean="0">
                <a:sym typeface="+mn-ea"/>
              </a:rPr>
              <a:t>材料</a:t>
            </a:r>
            <a:endParaRPr lang="zh-CN" altLang="zh-CN" sz="2800" b="1" i="0" dirty="0" smtClean="0">
              <a:sym typeface="+mn-ea"/>
            </a:endParaRPr>
          </a:p>
        </p:txBody>
      </p:sp>
      <p:sp>
        <p:nvSpPr>
          <p:cNvPr id="4" name="文本框 3"/>
          <p:cNvSpPr txBox="1"/>
          <p:nvPr/>
        </p:nvSpPr>
        <p:spPr>
          <a:xfrm>
            <a:off x="588645" y="1056005"/>
            <a:ext cx="8214360" cy="4554220"/>
          </a:xfrm>
          <a:prstGeom prst="rect">
            <a:avLst/>
          </a:prstGeom>
          <a:noFill/>
        </p:spPr>
        <p:txBody>
          <a:bodyPr wrap="square" rtlCol="0">
            <a:spAutoFit/>
          </a:bodyPr>
          <a:lstStyle/>
          <a:p>
            <a:pPr marL="342900" indent="-342900">
              <a:lnSpc>
                <a:spcPct val="150000"/>
              </a:lnSpc>
              <a:buFont typeface="Wingdings" panose="05000000000000000000" charset="0"/>
              <a:buChar char="l"/>
            </a:pPr>
            <a:r>
              <a:rPr lang="en-US" altLang="zh-CN" sz="2000" i="0"/>
              <a:t>AlGaN</a:t>
            </a:r>
            <a:r>
              <a:rPr lang="zh-CN" altLang="en-US" sz="2000" i="0"/>
              <a:t>（</a:t>
            </a:r>
            <a:r>
              <a:rPr lang="en-US" altLang="zh-CN" sz="2000" i="0"/>
              <a:t>3.4-6.2eV</a:t>
            </a:r>
            <a:r>
              <a:rPr lang="zh-CN" altLang="en-US" sz="2000" i="0"/>
              <a:t>），</a:t>
            </a:r>
            <a:r>
              <a:rPr lang="en-US" altLang="zh-CN" sz="2000" i="0"/>
              <a:t>UVA-UVC</a:t>
            </a:r>
            <a:r>
              <a:rPr lang="zh-CN" altLang="en-US" sz="2000" i="0"/>
              <a:t>，</a:t>
            </a:r>
            <a:r>
              <a:rPr lang="en-US" altLang="zh-CN" sz="2000" i="0"/>
              <a:t>n</a:t>
            </a:r>
            <a:r>
              <a:rPr lang="zh-CN" altLang="en-US" sz="2000" i="0"/>
              <a:t>易掺杂，迁移率达到</a:t>
            </a:r>
            <a:r>
              <a:rPr lang="en-US" altLang="zh-CN" sz="2000" i="0"/>
              <a:t>1000cm2/VS</a:t>
            </a:r>
            <a:r>
              <a:rPr lang="zh-CN" altLang="en-US" sz="2000" i="0"/>
              <a:t>。</a:t>
            </a:r>
            <a:endParaRPr lang="zh-CN" altLang="en-US" sz="2000" i="0"/>
          </a:p>
          <a:p>
            <a:pPr marL="342900" indent="-342900">
              <a:lnSpc>
                <a:spcPct val="150000"/>
              </a:lnSpc>
              <a:buFont typeface="Wingdings" panose="05000000000000000000" charset="0"/>
              <a:buChar char="l"/>
            </a:pPr>
            <a:r>
              <a:rPr lang="zh-CN" altLang="en-US" sz="2000" i="0"/>
              <a:t>主要困难：</a:t>
            </a:r>
            <a:r>
              <a:rPr lang="en-US" altLang="zh-CN" sz="2000" i="0"/>
              <a:t>1</a:t>
            </a:r>
            <a:r>
              <a:rPr lang="zh-CN" altLang="en-US" sz="2000" i="0"/>
              <a:t>）</a:t>
            </a:r>
            <a:r>
              <a:rPr lang="en-US" altLang="zh-CN" sz="2000" i="0"/>
              <a:t>p</a:t>
            </a:r>
            <a:r>
              <a:rPr lang="zh-CN" altLang="en-US" sz="2000" i="0"/>
              <a:t>掺杂；</a:t>
            </a:r>
            <a:r>
              <a:rPr lang="en-US" altLang="zh-CN" sz="2000" i="0"/>
              <a:t>2</a:t>
            </a:r>
            <a:r>
              <a:rPr lang="zh-CN" altLang="en-US" sz="2000" i="0"/>
              <a:t>）没有进行外延的</a:t>
            </a:r>
            <a:r>
              <a:rPr lang="en-US" altLang="zh-CN" sz="2000" i="0"/>
              <a:t>AlN</a:t>
            </a:r>
            <a:r>
              <a:rPr lang="zh-CN" altLang="en-US" sz="2000" i="0"/>
              <a:t>单晶衬底；（</a:t>
            </a:r>
            <a:r>
              <a:rPr lang="en-US" altLang="zh-CN" sz="2000" i="0"/>
              <a:t>3</a:t>
            </a:r>
            <a:r>
              <a:rPr lang="zh-CN" altLang="en-US" sz="2000" i="0"/>
              <a:t>）控制异质外延的科学理论缺乏。</a:t>
            </a:r>
            <a:endParaRPr lang="zh-CN" altLang="en-US" sz="2000" i="0"/>
          </a:p>
          <a:p>
            <a:pPr marL="342900" indent="-342900">
              <a:lnSpc>
                <a:spcPct val="150000"/>
              </a:lnSpc>
              <a:buFont typeface="Wingdings" panose="05000000000000000000" charset="0"/>
              <a:buChar char="l"/>
            </a:pPr>
            <a:r>
              <a:rPr lang="zh-CN" altLang="en-US" sz="2000" i="0"/>
              <a:t>不能通过熔融方法获得</a:t>
            </a:r>
            <a:r>
              <a:rPr lang="en-US" altLang="zh-CN" sz="2000" i="0"/>
              <a:t>AlN</a:t>
            </a:r>
            <a:r>
              <a:rPr lang="zh-CN" altLang="en-US" sz="2000" i="0"/>
              <a:t>晶锭，在融化之前已经分解。</a:t>
            </a:r>
            <a:r>
              <a:rPr lang="en-US" altLang="zh-CN" sz="2000" i="0"/>
              <a:t>AlN</a:t>
            </a:r>
            <a:r>
              <a:rPr lang="zh-CN" altLang="en-US" sz="2000" i="0"/>
              <a:t>单晶衬底的挑战：大于</a:t>
            </a:r>
            <a:r>
              <a:rPr lang="en-US" altLang="zh-CN" sz="2000" i="0"/>
              <a:t>5cm</a:t>
            </a:r>
            <a:r>
              <a:rPr lang="zh-CN" altLang="en-US" sz="2000" i="0"/>
              <a:t>的直径，缺陷小于</a:t>
            </a:r>
            <a:r>
              <a:rPr lang="en-US" altLang="zh-CN" sz="2000" i="0"/>
              <a:t>10</a:t>
            </a:r>
            <a:r>
              <a:rPr lang="en-US" altLang="zh-CN" sz="2000" i="0" baseline="30000"/>
              <a:t>4</a:t>
            </a:r>
            <a:r>
              <a:rPr lang="en-US" altLang="zh-CN" sz="2000" i="0"/>
              <a:t>cm</a:t>
            </a:r>
            <a:r>
              <a:rPr lang="en-US" altLang="zh-CN" sz="2000" i="0" baseline="30000"/>
              <a:t>-2</a:t>
            </a:r>
            <a:r>
              <a:rPr lang="zh-CN" altLang="en-US" sz="2000" i="0"/>
              <a:t>，曲率半径大于</a:t>
            </a:r>
            <a:r>
              <a:rPr lang="en-US" altLang="zh-CN" sz="2000" i="0"/>
              <a:t>30m</a:t>
            </a:r>
            <a:r>
              <a:rPr lang="zh-CN" altLang="en-US" sz="2000" i="0"/>
              <a:t>。</a:t>
            </a:r>
            <a:endParaRPr lang="zh-CN" altLang="en-US" sz="2000" i="0"/>
          </a:p>
          <a:p>
            <a:pPr marL="342900" indent="-342900">
              <a:lnSpc>
                <a:spcPct val="150000"/>
              </a:lnSpc>
              <a:buFont typeface="Wingdings" panose="05000000000000000000" charset="0"/>
              <a:buChar char="l"/>
            </a:pPr>
            <a:r>
              <a:rPr lang="en-US" altLang="zh-CN" sz="2000" i="0"/>
              <a:t>AlGaN</a:t>
            </a:r>
            <a:r>
              <a:rPr lang="zh-CN" altLang="en-US" sz="2000" i="0"/>
              <a:t>异质外延：可预期的气相、表面、薄膜动力学和热力学的理论框架，以期解决原子级的形貌和组分演化过程。各种极性面的表面能，表面重构，纤锌矿极性的本质，气相过饱和态。涉及不同生长条件，各个源分子在各个极性面的表面动力学、表面反应等。</a:t>
            </a:r>
            <a:endParaRPr lang="zh-CN" altLang="en-US" sz="2000" i="0"/>
          </a:p>
          <a:p>
            <a:pPr marL="342900" indent="-342900"/>
            <a:endParaRPr lang="zh-CN" altLang="en-US" sz="2000" i="0"/>
          </a:p>
        </p:txBody>
      </p:sp>
    </p:spTree>
  </p:cSld>
  <p:clrMapOvr>
    <a:masterClrMapping/>
  </p:clrMapOvr>
  <p:transition>
    <p:pull dir="l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
        <p:nvSpPr>
          <p:cNvPr id="3" name="矩形 2"/>
          <p:cNvSpPr/>
          <p:nvPr/>
        </p:nvSpPr>
        <p:spPr>
          <a:xfrm>
            <a:off x="424364" y="321603"/>
            <a:ext cx="7178675" cy="521970"/>
          </a:xfrm>
          <a:prstGeom prst="rect">
            <a:avLst/>
          </a:prstGeom>
        </p:spPr>
        <p:txBody>
          <a:bodyPr wrap="none">
            <a:spAutoFit/>
          </a:bodyPr>
          <a:lstStyle/>
          <a:p>
            <a:pPr marL="0" lvl="1" algn="l"/>
            <a:r>
              <a:rPr lang="en-US" altLang="zh-CN" sz="2800" b="1" i="0" dirty="0" smtClean="0"/>
              <a:t>1.3.3</a:t>
            </a:r>
            <a:r>
              <a:rPr lang="zh-CN" altLang="en-US" sz="2800" b="1" i="0" dirty="0" smtClean="0"/>
              <a:t> </a:t>
            </a:r>
            <a:r>
              <a:rPr lang="zh-CN" altLang="en-US" sz="2800" b="1" i="0" dirty="0" smtClean="0">
                <a:sym typeface="+mn-ea"/>
              </a:rPr>
              <a:t>宽禁带半导体科学技术问题</a:t>
            </a:r>
            <a:r>
              <a:rPr lang="en-US" altLang="zh-CN" sz="2800" b="1" i="0" dirty="0" smtClean="0">
                <a:sym typeface="+mn-ea"/>
              </a:rPr>
              <a:t>-</a:t>
            </a:r>
            <a:r>
              <a:rPr lang="zh-CN" altLang="en-US" sz="2800" b="1" i="0" dirty="0" smtClean="0">
                <a:sym typeface="+mn-ea"/>
              </a:rPr>
              <a:t>钙钛矿</a:t>
            </a:r>
            <a:r>
              <a:rPr lang="zh-CN" altLang="zh-CN" sz="2800" b="1" i="0" dirty="0" smtClean="0">
                <a:sym typeface="+mn-ea"/>
              </a:rPr>
              <a:t>材料</a:t>
            </a:r>
            <a:endParaRPr lang="zh-CN" altLang="zh-CN" sz="2800" b="1" i="0" dirty="0" smtClean="0">
              <a:sym typeface="+mn-ea"/>
            </a:endParaRPr>
          </a:p>
        </p:txBody>
      </p:sp>
      <p:grpSp>
        <p:nvGrpSpPr>
          <p:cNvPr id="5" name="组合 4"/>
          <p:cNvGrpSpPr/>
          <p:nvPr/>
        </p:nvGrpSpPr>
        <p:grpSpPr>
          <a:xfrm>
            <a:off x="3980180" y="959485"/>
            <a:ext cx="4535170" cy="2034540"/>
            <a:chOff x="5161" y="7170"/>
            <a:chExt cx="7142" cy="3204"/>
          </a:xfrm>
        </p:grpSpPr>
        <p:sp>
          <p:nvSpPr>
            <p:cNvPr id="4" name="TextBox 25"/>
            <p:cNvSpPr txBox="1"/>
            <p:nvPr/>
          </p:nvSpPr>
          <p:spPr>
            <a:xfrm>
              <a:off x="5161" y="7441"/>
              <a:ext cx="4420" cy="2665"/>
            </a:xfrm>
            <a:prstGeom prst="rect">
              <a:avLst/>
            </a:prstGeom>
            <a:noFill/>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4472C4">
                      <a:lumMod val="75000"/>
                    </a:srgbClr>
                  </a:solidFill>
                  <a:effectLst/>
                  <a:uLnTx/>
                  <a:uFillTx/>
                  <a:latin typeface="微软雅黑" panose="020B0503020204020204" charset="-122"/>
                  <a:ea typeface="微软雅黑" panose="020B0503020204020204" charset="-122"/>
                  <a:cs typeface="+mn-cs"/>
                </a:rPr>
                <a:t>Perovskite absorber,</a:t>
              </a:r>
              <a:endParaRPr kumimoji="0" lang="en-US" altLang="zh-CN" sz="1600" b="1" i="0" u="none" strike="noStrike" kern="1200" cap="none" spc="0" normalizeH="0" baseline="0" noProof="0" dirty="0">
                <a:ln>
                  <a:noFill/>
                </a:ln>
                <a:solidFill>
                  <a:srgbClr val="4472C4">
                    <a:lumMod val="75000"/>
                  </a:srgbClr>
                </a:solidFill>
                <a:effectLst/>
                <a:uLnTx/>
                <a:uFillTx/>
                <a:latin typeface="微软雅黑" panose="020B0503020204020204" charset="-122"/>
                <a:ea typeface="微软雅黑" panose="020B0503020204020204" charset="-122"/>
                <a:cs typeface="+mn-cs"/>
              </a:endParaRPr>
            </a:p>
            <a:p>
              <a:pPr marL="0" marR="0" lvl="0" indent="0" algn="l" defTabSz="457200" rtl="0" eaLnBrk="1" fontAlgn="auto" latinLnBrk="0" hangingPunct="1">
                <a:lnSpc>
                  <a:spcPct val="15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4472C4">
                      <a:lumMod val="75000"/>
                    </a:srgbClr>
                  </a:solidFill>
                  <a:effectLst/>
                  <a:uLnTx/>
                  <a:uFillTx/>
                  <a:latin typeface="微软雅黑" panose="020B0503020204020204" charset="-122"/>
                  <a:ea typeface="微软雅黑" panose="020B0503020204020204" charset="-122"/>
                  <a:cs typeface="+mn-cs"/>
                </a:rPr>
                <a:t>Cubic, ABX</a:t>
              </a:r>
              <a:r>
                <a:rPr kumimoji="0" lang="en-US" altLang="zh-CN" sz="1600" b="1" i="0" u="none" strike="noStrike" kern="1200" cap="none" spc="0" normalizeH="0" baseline="-25000" noProof="0" dirty="0">
                  <a:ln>
                    <a:noFill/>
                  </a:ln>
                  <a:solidFill>
                    <a:srgbClr val="4472C4">
                      <a:lumMod val="75000"/>
                    </a:srgbClr>
                  </a:solidFill>
                  <a:effectLst/>
                  <a:uLnTx/>
                  <a:uFillTx/>
                  <a:latin typeface="微软雅黑" panose="020B0503020204020204" charset="-122"/>
                  <a:ea typeface="微软雅黑" panose="020B0503020204020204" charset="-122"/>
                  <a:cs typeface="+mn-cs"/>
                </a:rPr>
                <a:t>3</a:t>
              </a:r>
              <a:r>
                <a:rPr kumimoji="0" lang="en-US" altLang="zh-CN" sz="1600" b="1" i="0" u="none" strike="noStrike" kern="1200" cap="none" spc="0" normalizeH="0" baseline="0" noProof="0" dirty="0">
                  <a:ln>
                    <a:noFill/>
                  </a:ln>
                  <a:solidFill>
                    <a:srgbClr val="4472C4">
                      <a:lumMod val="75000"/>
                    </a:srgbClr>
                  </a:solidFill>
                  <a:effectLst/>
                  <a:uLnTx/>
                  <a:uFillTx/>
                  <a:latin typeface="微软雅黑" panose="020B0503020204020204" charset="-122"/>
                  <a:ea typeface="微软雅黑" panose="020B0503020204020204" charset="-122"/>
                  <a:cs typeface="+mn-cs"/>
                </a:rPr>
                <a:t>:</a:t>
              </a:r>
              <a:endParaRPr kumimoji="0" lang="en-US" altLang="zh-CN" sz="1600" b="1" i="0" u="none" strike="noStrike" kern="1200" cap="none" spc="0" normalizeH="0" baseline="-25000" noProof="0" dirty="0">
                <a:ln>
                  <a:noFill/>
                </a:ln>
                <a:solidFill>
                  <a:srgbClr val="4472C4">
                    <a:lumMod val="75000"/>
                  </a:srgbClr>
                </a:solidFill>
                <a:effectLst/>
                <a:uLnTx/>
                <a:uFillTx/>
                <a:latin typeface="微软雅黑" panose="020B0503020204020204" charset="-122"/>
                <a:ea typeface="微软雅黑" panose="020B0503020204020204"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4472C4">
                      <a:lumMod val="75000"/>
                    </a:srgbClr>
                  </a:solidFill>
                  <a:effectLst/>
                  <a:uLnTx/>
                  <a:uFillTx/>
                  <a:latin typeface="微软雅黑" panose="020B0503020204020204" charset="-122"/>
                  <a:ea typeface="微软雅黑" panose="020B0503020204020204" charset="-122"/>
                  <a:cs typeface="+mn-cs"/>
                </a:rPr>
                <a:t>A = CH</a:t>
              </a:r>
              <a:r>
                <a:rPr kumimoji="0" lang="en-US" altLang="zh-CN" sz="1600" b="1" i="0" u="none" strike="noStrike" kern="1200" cap="none" spc="0" normalizeH="0" baseline="-25000" noProof="0" dirty="0">
                  <a:ln>
                    <a:noFill/>
                  </a:ln>
                  <a:solidFill>
                    <a:srgbClr val="4472C4">
                      <a:lumMod val="75000"/>
                    </a:srgbClr>
                  </a:solidFill>
                  <a:effectLst/>
                  <a:uLnTx/>
                  <a:uFillTx/>
                  <a:latin typeface="微软雅黑" panose="020B0503020204020204" charset="-122"/>
                  <a:ea typeface="微软雅黑" panose="020B0503020204020204" charset="-122"/>
                  <a:cs typeface="+mn-cs"/>
                </a:rPr>
                <a:t>3</a:t>
              </a:r>
              <a:r>
                <a:rPr kumimoji="0" lang="en-US" altLang="zh-CN" sz="1600" b="1" i="0" u="none" strike="noStrike" kern="1200" cap="none" spc="0" normalizeH="0" baseline="0" noProof="0" dirty="0">
                  <a:ln>
                    <a:noFill/>
                  </a:ln>
                  <a:solidFill>
                    <a:srgbClr val="4472C4">
                      <a:lumMod val="75000"/>
                    </a:srgbClr>
                  </a:solidFill>
                  <a:effectLst/>
                  <a:uLnTx/>
                  <a:uFillTx/>
                  <a:latin typeface="微软雅黑" panose="020B0503020204020204" charset="-122"/>
                  <a:ea typeface="微软雅黑" panose="020B0503020204020204" charset="-122"/>
                  <a:cs typeface="+mn-cs"/>
                </a:rPr>
                <a:t>NH</a:t>
              </a:r>
              <a:r>
                <a:rPr kumimoji="0" lang="en-US" altLang="zh-CN" sz="1600" b="1" i="0" u="none" strike="noStrike" kern="1200" cap="none" spc="0" normalizeH="0" baseline="-25000" noProof="0" dirty="0">
                  <a:ln>
                    <a:noFill/>
                  </a:ln>
                  <a:solidFill>
                    <a:srgbClr val="4472C4">
                      <a:lumMod val="75000"/>
                    </a:srgbClr>
                  </a:solidFill>
                  <a:effectLst/>
                  <a:uLnTx/>
                  <a:uFillTx/>
                  <a:latin typeface="微软雅黑" panose="020B0503020204020204" charset="-122"/>
                  <a:ea typeface="微软雅黑" panose="020B0503020204020204" charset="-122"/>
                  <a:cs typeface="+mn-cs"/>
                </a:rPr>
                <a:t>3</a:t>
              </a:r>
              <a:r>
                <a:rPr kumimoji="0" lang="en-US" altLang="zh-CN" sz="1600" b="1" i="0" u="none" strike="noStrike" kern="1200" cap="none" spc="0" normalizeH="0" baseline="30000" noProof="0" dirty="0">
                  <a:ln>
                    <a:noFill/>
                  </a:ln>
                  <a:solidFill>
                    <a:srgbClr val="4472C4">
                      <a:lumMod val="75000"/>
                    </a:srgbClr>
                  </a:solidFill>
                  <a:effectLst/>
                  <a:uLnTx/>
                  <a:uFillTx/>
                  <a:latin typeface="微软雅黑" panose="020B0503020204020204" charset="-122"/>
                  <a:ea typeface="微软雅黑" panose="020B0503020204020204" charset="-122"/>
                  <a:cs typeface="+mn-cs"/>
                </a:rPr>
                <a:t>+</a:t>
              </a:r>
              <a:r>
                <a:rPr kumimoji="0" lang="en-US" altLang="zh-CN" sz="1600" b="1" i="0" u="none" strike="noStrike" kern="1200" cap="none" spc="0" normalizeH="0" baseline="0" noProof="0" dirty="0">
                  <a:ln>
                    <a:noFill/>
                  </a:ln>
                  <a:solidFill>
                    <a:srgbClr val="4472C4">
                      <a:lumMod val="75000"/>
                    </a:srgbClr>
                  </a:solidFill>
                  <a:effectLst/>
                  <a:uLnTx/>
                  <a:uFillTx/>
                  <a:latin typeface="微软雅黑" panose="020B0503020204020204" charset="-122"/>
                  <a:ea typeface="微软雅黑" panose="020B0503020204020204" charset="-122"/>
                  <a:cs typeface="+mn-cs"/>
                </a:rPr>
                <a:t>, CH(NH</a:t>
              </a:r>
              <a:r>
                <a:rPr kumimoji="0" lang="en-US" altLang="zh-CN" sz="1600" b="1" i="0" u="none" strike="noStrike" kern="1200" cap="none" spc="0" normalizeH="0" baseline="-25000" noProof="0" dirty="0">
                  <a:ln>
                    <a:noFill/>
                  </a:ln>
                  <a:solidFill>
                    <a:srgbClr val="4472C4">
                      <a:lumMod val="75000"/>
                    </a:srgbClr>
                  </a:solidFill>
                  <a:effectLst/>
                  <a:uLnTx/>
                  <a:uFillTx/>
                  <a:latin typeface="微软雅黑" panose="020B0503020204020204" charset="-122"/>
                  <a:ea typeface="微软雅黑" panose="020B0503020204020204" charset="-122"/>
                  <a:cs typeface="+mn-cs"/>
                </a:rPr>
                <a:t>2</a:t>
              </a:r>
              <a:r>
                <a:rPr kumimoji="0" lang="en-US" altLang="zh-CN" sz="1600" b="1" i="0" u="none" strike="noStrike" kern="1200" cap="none" spc="0" normalizeH="0" baseline="0" noProof="0" dirty="0">
                  <a:ln>
                    <a:noFill/>
                  </a:ln>
                  <a:solidFill>
                    <a:srgbClr val="4472C4">
                      <a:lumMod val="75000"/>
                    </a:srgbClr>
                  </a:solidFill>
                  <a:effectLst/>
                  <a:uLnTx/>
                  <a:uFillTx/>
                  <a:latin typeface="微软雅黑" panose="020B0503020204020204" charset="-122"/>
                  <a:ea typeface="微软雅黑" panose="020B0503020204020204" charset="-122"/>
                  <a:cs typeface="+mn-cs"/>
                </a:rPr>
                <a:t>)</a:t>
              </a:r>
              <a:r>
                <a:rPr kumimoji="0" lang="en-US" altLang="zh-CN" sz="1600" b="1" i="0" u="none" strike="noStrike" kern="1200" cap="none" spc="0" normalizeH="0" baseline="-25000" noProof="0" dirty="0">
                  <a:ln>
                    <a:noFill/>
                  </a:ln>
                  <a:solidFill>
                    <a:srgbClr val="4472C4">
                      <a:lumMod val="75000"/>
                    </a:srgbClr>
                  </a:solidFill>
                  <a:effectLst/>
                  <a:uLnTx/>
                  <a:uFillTx/>
                  <a:latin typeface="微软雅黑" panose="020B0503020204020204" charset="-122"/>
                  <a:ea typeface="微软雅黑" panose="020B0503020204020204" charset="-122"/>
                  <a:cs typeface="+mn-cs"/>
                </a:rPr>
                <a:t>2</a:t>
              </a:r>
              <a:r>
                <a:rPr kumimoji="0" lang="en-US" altLang="zh-CN" sz="1600" b="1" i="0" u="none" strike="noStrike" kern="1200" cap="none" spc="0" normalizeH="0" baseline="30000" noProof="0" dirty="0">
                  <a:ln>
                    <a:noFill/>
                  </a:ln>
                  <a:solidFill>
                    <a:srgbClr val="4472C4">
                      <a:lumMod val="75000"/>
                    </a:srgbClr>
                  </a:solidFill>
                  <a:effectLst/>
                  <a:uLnTx/>
                  <a:uFillTx/>
                  <a:latin typeface="微软雅黑" panose="020B0503020204020204" charset="-122"/>
                  <a:ea typeface="微软雅黑" panose="020B0503020204020204" charset="-122"/>
                  <a:cs typeface="+mn-cs"/>
                </a:rPr>
                <a:t>+</a:t>
              </a:r>
              <a:r>
                <a:rPr kumimoji="0" lang="en-US" altLang="zh-CN" sz="1600" b="1" i="0" u="none" strike="noStrike" kern="1200" cap="none" spc="0" normalizeH="0" baseline="0" noProof="0" dirty="0">
                  <a:ln>
                    <a:noFill/>
                  </a:ln>
                  <a:solidFill>
                    <a:srgbClr val="4472C4">
                      <a:lumMod val="75000"/>
                    </a:srgbClr>
                  </a:solidFill>
                  <a:effectLst/>
                  <a:uLnTx/>
                  <a:uFillTx/>
                  <a:latin typeface="微软雅黑" panose="020B0503020204020204" charset="-122"/>
                  <a:ea typeface="微软雅黑" panose="020B0503020204020204" charset="-122"/>
                  <a:cs typeface="+mn-cs"/>
                </a:rPr>
                <a:t>,Cs</a:t>
              </a:r>
              <a:r>
                <a:rPr kumimoji="0" lang="en-US" altLang="zh-CN" sz="1600" b="1" i="0" u="none" strike="noStrike" kern="1200" cap="none" spc="0" normalizeH="0" baseline="30000" noProof="0" dirty="0">
                  <a:ln>
                    <a:noFill/>
                  </a:ln>
                  <a:solidFill>
                    <a:srgbClr val="4472C4">
                      <a:lumMod val="75000"/>
                    </a:srgbClr>
                  </a:solidFill>
                  <a:effectLst/>
                  <a:uLnTx/>
                  <a:uFillTx/>
                  <a:latin typeface="微软雅黑" panose="020B0503020204020204" charset="-122"/>
                  <a:ea typeface="微软雅黑" panose="020B0503020204020204" charset="-122"/>
                  <a:cs typeface="+mn-cs"/>
                </a:rPr>
                <a:t>+</a:t>
              </a:r>
              <a:r>
                <a:rPr kumimoji="0" lang="en-US" altLang="zh-CN" sz="1600" b="1" i="0" u="none" strike="noStrike" kern="1200" cap="none" spc="0" normalizeH="0" baseline="0" noProof="0" dirty="0">
                  <a:ln>
                    <a:noFill/>
                  </a:ln>
                  <a:solidFill>
                    <a:srgbClr val="4472C4">
                      <a:lumMod val="75000"/>
                    </a:srgbClr>
                  </a:solidFill>
                  <a:effectLst/>
                  <a:uLnTx/>
                  <a:uFillTx/>
                  <a:latin typeface="微软雅黑" panose="020B0503020204020204" charset="-122"/>
                  <a:ea typeface="微软雅黑" panose="020B0503020204020204" charset="-122"/>
                  <a:cs typeface="+mn-cs"/>
                </a:rPr>
                <a:t>…</a:t>
              </a:r>
              <a:endParaRPr kumimoji="0" lang="en-US" altLang="zh-CN" sz="1600" b="1" i="0" u="none" strike="noStrike" kern="1200" cap="none" spc="0" normalizeH="0" baseline="0" noProof="0" dirty="0">
                <a:ln>
                  <a:noFill/>
                </a:ln>
                <a:solidFill>
                  <a:srgbClr val="4472C4">
                    <a:lumMod val="75000"/>
                  </a:srgbClr>
                </a:solidFill>
                <a:effectLst/>
                <a:uLnTx/>
                <a:uFillTx/>
                <a:latin typeface="微软雅黑" panose="020B0503020204020204" charset="-122"/>
                <a:ea typeface="微软雅黑" panose="020B0503020204020204"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4472C4">
                      <a:lumMod val="75000"/>
                    </a:srgbClr>
                  </a:solidFill>
                  <a:effectLst/>
                  <a:uLnTx/>
                  <a:uFillTx/>
                  <a:latin typeface="微软雅黑" panose="020B0503020204020204" charset="-122"/>
                  <a:ea typeface="微软雅黑" panose="020B0503020204020204" charset="-122"/>
                  <a:cs typeface="+mn-cs"/>
                </a:rPr>
                <a:t>B = Pb</a:t>
              </a:r>
              <a:r>
                <a:rPr kumimoji="0" lang="en-US" altLang="zh-CN" sz="1600" b="1" i="0" u="none" strike="noStrike" kern="1200" cap="none" spc="0" normalizeH="0" baseline="30000" noProof="0" dirty="0">
                  <a:ln>
                    <a:noFill/>
                  </a:ln>
                  <a:solidFill>
                    <a:srgbClr val="4472C4">
                      <a:lumMod val="75000"/>
                    </a:srgbClr>
                  </a:solidFill>
                  <a:effectLst/>
                  <a:uLnTx/>
                  <a:uFillTx/>
                  <a:latin typeface="微软雅黑" panose="020B0503020204020204" charset="-122"/>
                  <a:ea typeface="微软雅黑" panose="020B0503020204020204" charset="-122"/>
                  <a:cs typeface="+mn-cs"/>
                </a:rPr>
                <a:t>2+</a:t>
              </a:r>
              <a:r>
                <a:rPr kumimoji="0" lang="en-US" altLang="zh-CN" sz="1600" b="1" i="0" u="none" strike="noStrike" kern="1200" cap="none" spc="0" normalizeH="0" baseline="0" noProof="0" dirty="0">
                  <a:ln>
                    <a:noFill/>
                  </a:ln>
                  <a:solidFill>
                    <a:srgbClr val="4472C4">
                      <a:lumMod val="75000"/>
                    </a:srgbClr>
                  </a:solidFill>
                  <a:effectLst/>
                  <a:uLnTx/>
                  <a:uFillTx/>
                  <a:latin typeface="微软雅黑" panose="020B0503020204020204" charset="-122"/>
                  <a:ea typeface="微软雅黑" panose="020B0503020204020204" charset="-122"/>
                  <a:cs typeface="+mn-cs"/>
                </a:rPr>
                <a:t>, Sn</a:t>
              </a:r>
              <a:r>
                <a:rPr kumimoji="0" lang="en-US" altLang="zh-CN" sz="1600" b="1" i="0" u="none" strike="noStrike" kern="1200" cap="none" spc="0" normalizeH="0" baseline="30000" noProof="0" dirty="0">
                  <a:ln>
                    <a:noFill/>
                  </a:ln>
                  <a:solidFill>
                    <a:srgbClr val="4472C4">
                      <a:lumMod val="75000"/>
                    </a:srgbClr>
                  </a:solidFill>
                  <a:effectLst/>
                  <a:uLnTx/>
                  <a:uFillTx/>
                  <a:latin typeface="微软雅黑" panose="020B0503020204020204" charset="-122"/>
                  <a:ea typeface="微软雅黑" panose="020B0503020204020204" charset="-122"/>
                  <a:cs typeface="+mn-cs"/>
                </a:rPr>
                <a:t>2+</a:t>
              </a:r>
              <a:r>
                <a:rPr kumimoji="0" lang="en-US" altLang="zh-CN" sz="1600" b="1" i="0" u="none" strike="noStrike" kern="1200" cap="none" spc="0" normalizeH="0" baseline="0" noProof="0" dirty="0">
                  <a:ln>
                    <a:noFill/>
                  </a:ln>
                  <a:solidFill>
                    <a:srgbClr val="4472C4">
                      <a:lumMod val="75000"/>
                    </a:srgbClr>
                  </a:solidFill>
                  <a:effectLst/>
                  <a:uLnTx/>
                  <a:uFillTx/>
                  <a:latin typeface="微软雅黑" panose="020B0503020204020204" charset="-122"/>
                  <a:ea typeface="微软雅黑" panose="020B0503020204020204" charset="-122"/>
                  <a:cs typeface="+mn-cs"/>
                </a:rPr>
                <a:t>…</a:t>
              </a:r>
              <a:endParaRPr kumimoji="0" lang="en-US" altLang="zh-CN" sz="1600" b="1" i="0" u="none" strike="noStrike" kern="1200" cap="none" spc="0" normalizeH="0" baseline="0" noProof="0" dirty="0">
                <a:ln>
                  <a:noFill/>
                </a:ln>
                <a:solidFill>
                  <a:srgbClr val="4472C4">
                    <a:lumMod val="75000"/>
                  </a:srgbClr>
                </a:solidFill>
                <a:effectLst/>
                <a:uLnTx/>
                <a:uFillTx/>
                <a:latin typeface="微软雅黑" panose="020B0503020204020204" charset="-122"/>
                <a:ea typeface="微软雅黑" panose="020B0503020204020204"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4472C4">
                      <a:lumMod val="75000"/>
                    </a:srgbClr>
                  </a:solidFill>
                  <a:effectLst/>
                  <a:uLnTx/>
                  <a:uFillTx/>
                  <a:latin typeface="微软雅黑" panose="020B0503020204020204" charset="-122"/>
                  <a:ea typeface="微软雅黑" panose="020B0503020204020204" charset="-122"/>
                  <a:cs typeface="+mn-cs"/>
                </a:rPr>
                <a:t>X = I</a:t>
              </a:r>
              <a:r>
                <a:rPr kumimoji="0" lang="en-US" altLang="zh-CN" sz="1600" b="1" i="0" u="none" strike="noStrike" kern="1200" cap="none" spc="0" normalizeH="0" baseline="30000" noProof="0" dirty="0">
                  <a:ln>
                    <a:noFill/>
                  </a:ln>
                  <a:solidFill>
                    <a:srgbClr val="4472C4">
                      <a:lumMod val="75000"/>
                    </a:srgbClr>
                  </a:solidFill>
                  <a:effectLst/>
                  <a:uLnTx/>
                  <a:uFillTx/>
                  <a:latin typeface="微软雅黑" panose="020B0503020204020204" charset="-122"/>
                  <a:ea typeface="微软雅黑" panose="020B0503020204020204" charset="-122"/>
                  <a:cs typeface="+mn-cs"/>
                </a:rPr>
                <a:t>-</a:t>
              </a:r>
              <a:r>
                <a:rPr kumimoji="0" lang="en-US" altLang="zh-CN" sz="1600" b="1" i="0" u="none" strike="noStrike" kern="1200" cap="none" spc="0" normalizeH="0" baseline="0" noProof="0" dirty="0">
                  <a:ln>
                    <a:noFill/>
                  </a:ln>
                  <a:solidFill>
                    <a:srgbClr val="4472C4">
                      <a:lumMod val="75000"/>
                    </a:srgbClr>
                  </a:solidFill>
                  <a:effectLst/>
                  <a:uLnTx/>
                  <a:uFillTx/>
                  <a:latin typeface="微软雅黑" panose="020B0503020204020204" charset="-122"/>
                  <a:ea typeface="微软雅黑" panose="020B0503020204020204" charset="-122"/>
                  <a:cs typeface="+mn-cs"/>
                </a:rPr>
                <a:t>, Br</a:t>
              </a:r>
              <a:r>
                <a:rPr kumimoji="0" lang="en-US" altLang="zh-CN" sz="1600" b="1" i="0" u="none" strike="noStrike" kern="1200" cap="none" spc="0" normalizeH="0" baseline="30000" noProof="0" dirty="0">
                  <a:ln>
                    <a:noFill/>
                  </a:ln>
                  <a:solidFill>
                    <a:srgbClr val="4472C4">
                      <a:lumMod val="75000"/>
                    </a:srgbClr>
                  </a:solidFill>
                  <a:effectLst/>
                  <a:uLnTx/>
                  <a:uFillTx/>
                  <a:latin typeface="微软雅黑" panose="020B0503020204020204" charset="-122"/>
                  <a:ea typeface="微软雅黑" panose="020B0503020204020204" charset="-122"/>
                  <a:cs typeface="+mn-cs"/>
                </a:rPr>
                <a:t>-</a:t>
              </a:r>
              <a:r>
                <a:rPr kumimoji="0" lang="en-US" altLang="zh-CN" sz="1600" b="1" i="0" u="none" strike="noStrike" kern="1200" cap="none" spc="0" normalizeH="0" baseline="0" noProof="0" dirty="0">
                  <a:ln>
                    <a:noFill/>
                  </a:ln>
                  <a:solidFill>
                    <a:srgbClr val="4472C4">
                      <a:lumMod val="75000"/>
                    </a:srgbClr>
                  </a:solidFill>
                  <a:effectLst/>
                  <a:uLnTx/>
                  <a:uFillTx/>
                  <a:latin typeface="微软雅黑" panose="020B0503020204020204" charset="-122"/>
                  <a:ea typeface="微软雅黑" panose="020B0503020204020204" charset="-122"/>
                  <a:cs typeface="+mn-cs"/>
                </a:rPr>
                <a:t>, or Cl</a:t>
              </a:r>
              <a:r>
                <a:rPr kumimoji="0" lang="en-US" altLang="zh-CN" sz="1600" b="1" i="0" u="none" strike="noStrike" kern="1200" cap="none" spc="0" normalizeH="0" baseline="30000" noProof="0" dirty="0">
                  <a:ln>
                    <a:noFill/>
                  </a:ln>
                  <a:solidFill>
                    <a:srgbClr val="4472C4">
                      <a:lumMod val="75000"/>
                    </a:srgbClr>
                  </a:solidFill>
                  <a:effectLst/>
                  <a:uLnTx/>
                  <a:uFillTx/>
                  <a:latin typeface="微软雅黑" panose="020B0503020204020204" charset="-122"/>
                  <a:ea typeface="微软雅黑" panose="020B0503020204020204" charset="-122"/>
                  <a:cs typeface="+mn-cs"/>
                </a:rPr>
                <a:t>-</a:t>
              </a:r>
              <a:r>
                <a:rPr kumimoji="0" lang="en-US" altLang="zh-CN" sz="1600" b="1" i="0" u="none" strike="noStrike" kern="1200" cap="none" spc="0" normalizeH="0" baseline="0" noProof="0" dirty="0">
                  <a:ln>
                    <a:noFill/>
                  </a:ln>
                  <a:solidFill>
                    <a:srgbClr val="4472C4">
                      <a:lumMod val="75000"/>
                    </a:srgbClr>
                  </a:solidFill>
                  <a:effectLst/>
                  <a:uLnTx/>
                  <a:uFillTx/>
                  <a:latin typeface="微软雅黑" panose="020B0503020204020204" charset="-122"/>
                  <a:ea typeface="微软雅黑" panose="020B0503020204020204" charset="-122"/>
                  <a:cs typeface="+mn-cs"/>
                </a:rPr>
                <a:t>…</a:t>
              </a:r>
              <a:endParaRPr kumimoji="0" lang="zh-CN" altLang="en-US" sz="1600" b="1" i="0" u="none" strike="noStrike" kern="1200" cap="none" spc="0" normalizeH="0" baseline="0" noProof="0" dirty="0">
                <a:ln>
                  <a:noFill/>
                </a:ln>
                <a:solidFill>
                  <a:srgbClr val="4472C4">
                    <a:lumMod val="75000"/>
                  </a:srgbClr>
                </a:solidFill>
                <a:effectLst/>
                <a:uLnTx/>
                <a:uFillTx/>
                <a:latin typeface="微软雅黑" panose="020B0503020204020204" charset="-122"/>
                <a:ea typeface="微软雅黑" panose="020B0503020204020204" charset="-122"/>
                <a:cs typeface="+mn-cs"/>
              </a:endParaRPr>
            </a:p>
          </p:txBody>
        </p:sp>
        <p:pic>
          <p:nvPicPr>
            <p:cNvPr id="48" name="Picture 2" descr="C:\Users\zhu\Desktop\ABX3.png"/>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8597" y="7170"/>
              <a:ext cx="3707" cy="3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文本框 5"/>
          <p:cNvSpPr txBox="1"/>
          <p:nvPr/>
        </p:nvSpPr>
        <p:spPr>
          <a:xfrm>
            <a:off x="259080" y="843280"/>
            <a:ext cx="3534410" cy="2245360"/>
          </a:xfrm>
          <a:prstGeom prst="rect">
            <a:avLst/>
          </a:prstGeom>
          <a:noFill/>
        </p:spPr>
        <p:txBody>
          <a:bodyPr wrap="square" rtlCol="0">
            <a:spAutoFit/>
          </a:bodyPr>
          <a:lstStyle/>
          <a:p>
            <a:pPr>
              <a:buFont typeface="Wingdings" panose="05000000000000000000" charset="0"/>
            </a:pPr>
            <a:r>
              <a:rPr lang="zh-CN" altLang="en-US" sz="2000" b="1" i="0"/>
              <a:t>钙钛矿发光二极管</a:t>
            </a:r>
            <a:endParaRPr lang="zh-CN" altLang="en-US" sz="2000" b="1" i="0"/>
          </a:p>
          <a:p>
            <a:pPr marL="342900" indent="-342900">
              <a:buFont typeface="Wingdings" panose="05000000000000000000" charset="0"/>
              <a:buChar char="l"/>
            </a:pPr>
            <a:r>
              <a:rPr lang="zh-CN" altLang="en-US" sz="2000" i="0"/>
              <a:t>具有效率高、色纯度高、成本低、发光波长在可见光区域连续可调等优势，在显示、照明、成像等领域具有重要应用潜力。</a:t>
            </a:r>
            <a:endParaRPr lang="zh-CN" altLang="en-US" sz="2000" i="0"/>
          </a:p>
          <a:p>
            <a:pPr marL="342900" indent="-342900">
              <a:buFont typeface="Wingdings" panose="05000000000000000000" charset="0"/>
              <a:buChar char="l"/>
            </a:pPr>
            <a:r>
              <a:rPr lang="zh-CN" altLang="en-US" sz="2000" i="0"/>
              <a:t>载流子注入不平衡。</a:t>
            </a:r>
            <a:endParaRPr lang="zh-CN" altLang="en-US" sz="2000" i="0"/>
          </a:p>
        </p:txBody>
      </p:sp>
      <p:sp>
        <p:nvSpPr>
          <p:cNvPr id="7" name="文本框 6"/>
          <p:cNvSpPr txBox="1"/>
          <p:nvPr/>
        </p:nvSpPr>
        <p:spPr>
          <a:xfrm>
            <a:off x="259080" y="2994025"/>
            <a:ext cx="8366760" cy="3784600"/>
          </a:xfrm>
          <a:prstGeom prst="rect">
            <a:avLst/>
          </a:prstGeom>
          <a:noFill/>
        </p:spPr>
        <p:txBody>
          <a:bodyPr wrap="square" rtlCol="0" anchor="t">
            <a:spAutoFit/>
          </a:bodyPr>
          <a:lstStyle/>
          <a:p>
            <a:pPr marL="342900" indent="-342900">
              <a:buFont typeface="Wingdings" panose="05000000000000000000" charset="0"/>
              <a:buChar char="l"/>
            </a:pPr>
            <a:r>
              <a:rPr lang="en-US" altLang="zh-CN" sz="2000" i="0">
                <a:sym typeface="+mn-ea"/>
              </a:rPr>
              <a:t>高载流子迁移率、高能级匹配度、高环境稳定性的电荷传输层</a:t>
            </a:r>
            <a:r>
              <a:rPr lang="zh-CN" altLang="zh-CN" sz="2000" i="0">
                <a:sym typeface="+mn-ea"/>
              </a:rPr>
              <a:t>研究。</a:t>
            </a:r>
            <a:endParaRPr lang="zh-CN" altLang="zh-CN" sz="2000" i="0"/>
          </a:p>
          <a:p>
            <a:pPr marL="342900" indent="-342900">
              <a:buFont typeface="Wingdings" panose="05000000000000000000" charset="0"/>
              <a:buChar char="l"/>
            </a:pPr>
            <a:r>
              <a:rPr lang="zh-CN" altLang="zh-CN" sz="2000" i="0">
                <a:sym typeface="+mn-ea"/>
              </a:rPr>
              <a:t>无</a:t>
            </a:r>
            <a:r>
              <a:rPr lang="en-US" altLang="zh-CN" sz="2000" i="0">
                <a:sym typeface="+mn-ea"/>
              </a:rPr>
              <a:t>Pb</a:t>
            </a:r>
            <a:r>
              <a:rPr lang="zh-CN" altLang="en-US" sz="2000" i="0">
                <a:sym typeface="+mn-ea"/>
              </a:rPr>
              <a:t>钙钛矿</a:t>
            </a:r>
            <a:r>
              <a:rPr lang="en-US" altLang="zh-CN" sz="2000" i="0">
                <a:sym typeface="+mn-ea"/>
              </a:rPr>
              <a:t>LED</a:t>
            </a:r>
            <a:r>
              <a:rPr lang="zh-CN" altLang="en-US" sz="2000" i="0">
                <a:sym typeface="+mn-ea"/>
              </a:rPr>
              <a:t>的研制。</a:t>
            </a:r>
            <a:endParaRPr lang="zh-CN" altLang="en-US" sz="2000" i="0">
              <a:sym typeface="+mn-ea"/>
            </a:endParaRPr>
          </a:p>
          <a:p>
            <a:pPr marL="342900" indent="-342900">
              <a:buFont typeface="Wingdings" panose="05000000000000000000" charset="0"/>
              <a:buChar char="l"/>
            </a:pPr>
            <a:endParaRPr lang="zh-CN" altLang="en-US" sz="2000" i="0">
              <a:sym typeface="+mn-ea"/>
            </a:endParaRPr>
          </a:p>
          <a:p>
            <a:pPr>
              <a:buFont typeface="Wingdings" panose="05000000000000000000" charset="0"/>
            </a:pPr>
            <a:r>
              <a:rPr lang="zh-CN" altLang="en-US" sz="2000" b="1" i="0">
                <a:sym typeface="+mn-ea"/>
              </a:rPr>
              <a:t>钙钛矿太阳能电池</a:t>
            </a:r>
            <a:r>
              <a:rPr lang="zh-CN" altLang="en-US" sz="2000" i="0">
                <a:sym typeface="+mn-ea"/>
              </a:rPr>
              <a:t>。电池的转换效率达到</a:t>
            </a:r>
            <a:r>
              <a:rPr lang="en-US" altLang="zh-CN" sz="2000" i="0">
                <a:sym typeface="+mn-ea"/>
              </a:rPr>
              <a:t>21.6%</a:t>
            </a:r>
            <a:r>
              <a:rPr lang="zh-CN" altLang="en-US" sz="2000" i="0">
                <a:sym typeface="+mn-ea"/>
              </a:rPr>
              <a:t>。</a:t>
            </a:r>
            <a:endParaRPr lang="zh-CN" altLang="en-US" sz="2000" i="0">
              <a:sym typeface="+mn-ea"/>
            </a:endParaRPr>
          </a:p>
          <a:p>
            <a:pPr marL="342900" indent="-342900">
              <a:buFont typeface="Wingdings" panose="05000000000000000000" charset="0"/>
              <a:buChar char="l"/>
            </a:pPr>
            <a:r>
              <a:rPr lang="zh-CN" altLang="en-US" sz="2000" i="0">
                <a:sym typeface="+mn-ea"/>
              </a:rPr>
              <a:t>滞后现象(hysteresis effect) 是目前受到普遍关注的问题。该现象是指测试电池时，正扫和反扫会得到不同的J-V 曲线，从⽽使得电池的性能不稳定。</a:t>
            </a:r>
            <a:endParaRPr lang="zh-CN" altLang="en-US" sz="2000" i="0">
              <a:sym typeface="+mn-ea"/>
            </a:endParaRPr>
          </a:p>
          <a:p>
            <a:pPr marL="342900" indent="-342900">
              <a:buFont typeface="Wingdings" panose="05000000000000000000" charset="0"/>
              <a:buChar char="l"/>
            </a:pPr>
            <a:r>
              <a:rPr lang="zh-CN" altLang="en-US" sz="2000" i="0">
                <a:sym typeface="+mn-ea"/>
              </a:rPr>
              <a:t>通过元素替代的方法找到同等或更高转换效率的无铅钙钛矿吸收材料依然是一个巨大的挑战。</a:t>
            </a:r>
            <a:endParaRPr lang="zh-CN" altLang="en-US" sz="2000" i="0">
              <a:sym typeface="+mn-ea"/>
            </a:endParaRPr>
          </a:p>
          <a:p>
            <a:pPr marL="342900" indent="-342900">
              <a:buFont typeface="Wingdings" panose="05000000000000000000" charset="0"/>
              <a:buChar char="l"/>
            </a:pPr>
            <a:r>
              <a:rPr lang="zh-CN" altLang="en-US" sz="2000" i="0">
                <a:sym typeface="+mn-ea"/>
              </a:rPr>
              <a:t>钙钛矿太阳能电池环境稳定性和光稳定性相对较差，仍制约着其发展。</a:t>
            </a:r>
            <a:endParaRPr lang="zh-CN" altLang="en-US" sz="2000" i="0">
              <a:sym typeface="+mn-ea"/>
            </a:endParaRPr>
          </a:p>
          <a:p>
            <a:pPr marL="342900" indent="-342900">
              <a:buFont typeface="Wingdings" panose="05000000000000000000" charset="0"/>
              <a:buChar char="l"/>
            </a:pPr>
            <a:r>
              <a:rPr lang="zh-CN" altLang="en-US" sz="2000" i="0">
                <a:sym typeface="+mn-ea"/>
              </a:rPr>
              <a:t>大尺寸器件制备技术不成熟。</a:t>
            </a:r>
            <a:endParaRPr lang="zh-CN" altLang="en-US" sz="2000" i="0">
              <a:sym typeface="+mn-ea"/>
            </a:endParaRPr>
          </a:p>
          <a:p>
            <a:pPr marL="342900" indent="-342900"/>
            <a:endParaRPr lang="zh-CN" altLang="en-US" sz="2000"/>
          </a:p>
        </p:txBody>
      </p:sp>
    </p:spTree>
  </p:cSld>
  <p:clrMapOvr>
    <a:masterClrMapping/>
  </p:clrMapOvr>
  <p:transition>
    <p:pull dir="l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
        <p:nvSpPr>
          <p:cNvPr id="3" name="矩形 2"/>
          <p:cNvSpPr/>
          <p:nvPr/>
        </p:nvSpPr>
        <p:spPr>
          <a:xfrm>
            <a:off x="424364" y="321603"/>
            <a:ext cx="5988050" cy="521970"/>
          </a:xfrm>
          <a:prstGeom prst="rect">
            <a:avLst/>
          </a:prstGeom>
        </p:spPr>
        <p:txBody>
          <a:bodyPr wrap="none">
            <a:spAutoFit/>
          </a:bodyPr>
          <a:lstStyle/>
          <a:p>
            <a:pPr marL="0" lvl="1" algn="l"/>
            <a:r>
              <a:rPr lang="en-US" altLang="zh-CN" sz="2800" b="1" i="0" dirty="0" smtClean="0"/>
              <a:t>1.3.3</a:t>
            </a:r>
            <a:r>
              <a:rPr lang="zh-CN" altLang="en-US" sz="2800" b="1" i="0" dirty="0" smtClean="0"/>
              <a:t> </a:t>
            </a:r>
            <a:r>
              <a:rPr lang="zh-CN" altLang="en-US" sz="2800" b="1" i="0" dirty="0" smtClean="0">
                <a:sym typeface="+mn-ea"/>
              </a:rPr>
              <a:t>低维宽禁带半导体科学技术问题</a:t>
            </a:r>
            <a:endParaRPr lang="zh-CN" altLang="zh-CN" sz="2800" b="1" i="0" dirty="0" smtClean="0">
              <a:sym typeface="+mn-ea"/>
            </a:endParaRPr>
          </a:p>
        </p:txBody>
      </p:sp>
      <p:sp>
        <p:nvSpPr>
          <p:cNvPr id="4" name="文本框 3"/>
          <p:cNvSpPr txBox="1"/>
          <p:nvPr/>
        </p:nvSpPr>
        <p:spPr>
          <a:xfrm>
            <a:off x="259715" y="947420"/>
            <a:ext cx="8618855" cy="706755"/>
          </a:xfrm>
          <a:prstGeom prst="rect">
            <a:avLst/>
          </a:prstGeom>
          <a:noFill/>
        </p:spPr>
        <p:txBody>
          <a:bodyPr wrap="square" rtlCol="0" anchor="t">
            <a:spAutoFit/>
          </a:bodyPr>
          <a:lstStyle/>
          <a:p>
            <a:r>
              <a:rPr lang="zh-CN" altLang="en-US" sz="2000" i="0" dirty="0">
                <a:cs typeface="Times New Roman" panose="02020603050405020304" pitchFamily="18" charset="0"/>
                <a:sym typeface="+mn-ea"/>
              </a:rPr>
              <a:t>二维纳米材料是一类新兴的纳米材料，其水平尺寸超过</a:t>
            </a:r>
            <a:r>
              <a:rPr lang="en-US" altLang="zh-CN" sz="2000" i="0" dirty="0">
                <a:cs typeface="Times New Roman" panose="02020603050405020304" pitchFamily="18" charset="0"/>
                <a:sym typeface="+mn-ea"/>
              </a:rPr>
              <a:t>100nm</a:t>
            </a:r>
            <a:r>
              <a:rPr lang="zh-CN" altLang="en-US" sz="2000" i="0" dirty="0">
                <a:cs typeface="Times New Roman" panose="02020603050405020304" pitchFamily="18" charset="0"/>
                <a:sym typeface="+mn-ea"/>
              </a:rPr>
              <a:t>或几个微米甚至更大，但是厚度只有单个或几个原子厚。</a:t>
            </a:r>
            <a:endParaRPr lang="zh-CN" altLang="en-US" sz="2000" i="0"/>
          </a:p>
        </p:txBody>
      </p:sp>
      <p:grpSp>
        <p:nvGrpSpPr>
          <p:cNvPr id="10" name="组合 9"/>
          <p:cNvGrpSpPr/>
          <p:nvPr/>
        </p:nvGrpSpPr>
        <p:grpSpPr>
          <a:xfrm>
            <a:off x="334645" y="1997710"/>
            <a:ext cx="3956685" cy="2738755"/>
            <a:chOff x="5182270" y="1340115"/>
            <a:chExt cx="3283551" cy="2146533"/>
          </a:xfrm>
        </p:grpSpPr>
        <p:pic>
          <p:nvPicPr>
            <p:cNvPr id="7"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l="25164" t="24194" r="34322" b="27495"/>
            <a:stretch>
              <a:fillRect/>
            </a:stretch>
          </p:blipFill>
          <p:spPr bwMode="auto">
            <a:xfrm>
              <a:off x="5265699" y="1340115"/>
              <a:ext cx="3200122" cy="2146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5182270" y="1594886"/>
              <a:ext cx="234557" cy="1065137"/>
            </a:xfrm>
            <a:prstGeom prst="rect">
              <a:avLst/>
            </a:prstGeom>
            <a:solidFill>
              <a:schemeClr val="bg1"/>
            </a:solidFill>
          </p:spPr>
          <p:txBody>
            <a:bodyPr wrap="square" rtlCol="0">
              <a:spAutoFit/>
            </a:bodyPr>
            <a:lstStyle/>
            <a:p>
              <a:endParaRPr lang="zh-CN" altLang="en-US" dirty="0"/>
            </a:p>
          </p:txBody>
        </p:sp>
      </p:grpSp>
      <p:sp>
        <p:nvSpPr>
          <p:cNvPr id="5" name="文本框 4"/>
          <p:cNvSpPr txBox="1"/>
          <p:nvPr/>
        </p:nvSpPr>
        <p:spPr>
          <a:xfrm>
            <a:off x="4585970" y="1774190"/>
            <a:ext cx="4162425" cy="1322070"/>
          </a:xfrm>
          <a:prstGeom prst="rect">
            <a:avLst/>
          </a:prstGeom>
          <a:noFill/>
        </p:spPr>
        <p:txBody>
          <a:bodyPr wrap="square" rtlCol="0">
            <a:spAutoFit/>
          </a:bodyPr>
          <a:lstStyle/>
          <a:p>
            <a:pPr marL="342900" indent="-342900">
              <a:buFont typeface="Arial" panose="020B0604020202020204" pitchFamily="34" charset="0"/>
              <a:buChar char="•"/>
            </a:pPr>
            <a:r>
              <a:rPr lang="en-US" altLang="zh-CN" sz="2000" i="0"/>
              <a:t>MoS</a:t>
            </a:r>
            <a:r>
              <a:rPr lang="en-US" altLang="zh-CN" sz="2000" i="0" baseline="-25000"/>
              <a:t>2</a:t>
            </a:r>
            <a:r>
              <a:rPr lang="zh-CN" altLang="en-US" sz="2000" i="0"/>
              <a:t>材料可控掺杂</a:t>
            </a:r>
            <a:endParaRPr lang="zh-CN" altLang="en-US" sz="2000" i="0"/>
          </a:p>
          <a:p>
            <a:pPr marL="342900" indent="-342900">
              <a:buFont typeface="Arial" panose="020B0604020202020204" pitchFamily="34" charset="0"/>
              <a:buChar char="•"/>
            </a:pPr>
            <a:r>
              <a:rPr lang="zh-CN" altLang="en-US" sz="2000" i="0"/>
              <a:t>电学接触：不同金属结构、合金化条件，改变接触层为</a:t>
            </a:r>
            <a:r>
              <a:rPr lang="en-US" altLang="zh-CN" sz="2000" i="0"/>
              <a:t>1T</a:t>
            </a:r>
            <a:r>
              <a:rPr lang="zh-CN" altLang="en-US" sz="2000" i="0"/>
              <a:t>金属相。</a:t>
            </a:r>
            <a:endParaRPr lang="zh-CN" altLang="en-US" sz="2000" i="0"/>
          </a:p>
          <a:p>
            <a:pPr marL="342900" indent="-342900">
              <a:buFont typeface="Arial" panose="020B0604020202020204" pitchFamily="34" charset="0"/>
              <a:buChar char="•"/>
            </a:pPr>
            <a:r>
              <a:rPr lang="zh-CN" altLang="en-US" sz="2000" i="0"/>
              <a:t>抑制带电杂质库伦散射。</a:t>
            </a:r>
            <a:endParaRPr lang="zh-CN" altLang="en-US" sz="2000" i="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t="55782" r="49685"/>
          <a:stretch>
            <a:fillRect/>
          </a:stretch>
        </p:blipFill>
        <p:spPr bwMode="auto">
          <a:xfrm>
            <a:off x="4737100" y="3338195"/>
            <a:ext cx="4011295" cy="22364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文本框 5"/>
          <p:cNvSpPr txBox="1"/>
          <p:nvPr/>
        </p:nvSpPr>
        <p:spPr>
          <a:xfrm>
            <a:off x="5157470" y="5731510"/>
            <a:ext cx="3014980" cy="706755"/>
          </a:xfrm>
          <a:prstGeom prst="rect">
            <a:avLst/>
          </a:prstGeom>
          <a:noFill/>
        </p:spPr>
        <p:txBody>
          <a:bodyPr wrap="square" rtlCol="0">
            <a:spAutoFit/>
          </a:bodyPr>
          <a:lstStyle/>
          <a:p>
            <a:pPr marL="342900" indent="-342900">
              <a:buFont typeface="Wingdings" panose="05000000000000000000" charset="0"/>
              <a:buChar char="l"/>
            </a:pPr>
            <a:r>
              <a:rPr lang="zh-CN" altLang="en-US" sz="2000" i="0"/>
              <a:t>单光子源</a:t>
            </a:r>
            <a:r>
              <a:rPr lang="en-US" altLang="zh-CN" sz="2000" i="0"/>
              <a:t>-</a:t>
            </a:r>
            <a:r>
              <a:rPr lang="zh-CN" altLang="en-US" sz="2000" i="0"/>
              <a:t>量子计算，量子通信</a:t>
            </a:r>
            <a:endParaRPr lang="zh-CN" altLang="en-US" sz="2000" i="0"/>
          </a:p>
        </p:txBody>
      </p:sp>
      <p:sp>
        <p:nvSpPr>
          <p:cNvPr id="8" name="文本框 7"/>
          <p:cNvSpPr txBox="1"/>
          <p:nvPr/>
        </p:nvSpPr>
        <p:spPr>
          <a:xfrm>
            <a:off x="533400" y="4995545"/>
            <a:ext cx="3822700" cy="1630045"/>
          </a:xfrm>
          <a:prstGeom prst="rect">
            <a:avLst/>
          </a:prstGeom>
          <a:noFill/>
        </p:spPr>
        <p:txBody>
          <a:bodyPr wrap="square" rtlCol="0">
            <a:spAutoFit/>
          </a:bodyPr>
          <a:lstStyle/>
          <a:p>
            <a:pPr marL="342900" indent="-342900">
              <a:buFont typeface="Wingdings" panose="05000000000000000000" charset="0"/>
              <a:buChar char="l"/>
            </a:pPr>
            <a:r>
              <a:rPr lang="en-US" altLang="zh-CN" sz="2000" i="0"/>
              <a:t>2D GaN</a:t>
            </a:r>
            <a:r>
              <a:rPr lang="zh-CN" altLang="en-US" sz="2000" i="0"/>
              <a:t>单层的室温长寿命束缚激子。（高温大功率器件）</a:t>
            </a:r>
            <a:endParaRPr lang="zh-CN" altLang="en-US" sz="2000" i="0"/>
          </a:p>
          <a:p>
            <a:pPr marL="342900" indent="-342900">
              <a:buFont typeface="Wingdings" panose="05000000000000000000" charset="0"/>
              <a:buChar char="l"/>
            </a:pPr>
            <a:r>
              <a:rPr lang="zh-CN" altLang="en-US" sz="2000" i="0"/>
              <a:t>纳米柱器件的波色</a:t>
            </a:r>
            <a:r>
              <a:rPr lang="en-US" altLang="zh-CN" sz="2000" i="0"/>
              <a:t>-</a:t>
            </a:r>
            <a:r>
              <a:rPr lang="zh-CN" altLang="en-US" sz="2000" i="0"/>
              <a:t>爱因斯坦凝聚，纳米激光器。</a:t>
            </a:r>
            <a:endParaRPr lang="zh-CN" altLang="en-US" sz="2000" i="0"/>
          </a:p>
          <a:p>
            <a:pPr marL="342900" indent="-342900">
              <a:buFont typeface="Wingdings" panose="05000000000000000000" charset="0"/>
              <a:buChar char="l"/>
            </a:pPr>
            <a:r>
              <a:rPr lang="zh-CN" altLang="en-US" sz="2000" i="0"/>
              <a:t>纳米微腔自发辐射增强</a:t>
            </a:r>
            <a:endParaRPr lang="zh-CN" altLang="en-US" sz="2000" i="0"/>
          </a:p>
        </p:txBody>
      </p:sp>
    </p:spTree>
  </p:cSld>
  <p:clrMapOvr>
    <a:masterClrMapping/>
  </p:clrMapOvr>
  <p:transition>
    <p:pull dir="l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6876415" y="6381116"/>
            <a:ext cx="2057400" cy="365125"/>
          </a:xfrm>
        </p:spPr>
        <p:txBody>
          <a:bodyPr/>
          <a:lstStyle/>
          <a:p>
            <a:pPr algn="ctr">
              <a:buNone/>
            </a:pPr>
            <a:fld id="{9A0DB2DC-4C9A-4742-B13C-FB6460FD3503}" type="slidenum">
              <a:rPr lang="en-US" altLang="zh-CN" i="0" smtClean="0"/>
            </a:fld>
            <a:endParaRPr lang="en-US" altLang="zh-CN" i="0" dirty="0" smtClean="0"/>
          </a:p>
        </p:txBody>
      </p:sp>
      <p:sp>
        <p:nvSpPr>
          <p:cNvPr id="3" name="文本框 2"/>
          <p:cNvSpPr txBox="1"/>
          <p:nvPr/>
        </p:nvSpPr>
        <p:spPr>
          <a:xfrm>
            <a:off x="611505" y="332740"/>
            <a:ext cx="7892415" cy="5631180"/>
          </a:xfrm>
          <a:prstGeom prst="rect">
            <a:avLst/>
          </a:prstGeom>
          <a:noFill/>
        </p:spPr>
        <p:txBody>
          <a:bodyPr wrap="square" rtlCol="0">
            <a:spAutoFit/>
          </a:bodyPr>
          <a:lstStyle/>
          <a:p>
            <a:pPr algn="ctr">
              <a:lnSpc>
                <a:spcPct val="150000"/>
              </a:lnSpc>
            </a:pPr>
            <a:r>
              <a:rPr lang="zh-CN" altLang="en-US" sz="2400" b="1" i="0"/>
              <a:t>第二次作业</a:t>
            </a:r>
            <a:endParaRPr lang="zh-CN" altLang="en-US" sz="2400" b="1" i="0"/>
          </a:p>
          <a:p>
            <a:pPr>
              <a:lnSpc>
                <a:spcPct val="150000"/>
              </a:lnSpc>
            </a:pPr>
            <a:endParaRPr lang="zh-CN" altLang="en-US" sz="2400" i="0"/>
          </a:p>
          <a:p>
            <a:pPr>
              <a:lnSpc>
                <a:spcPct val="150000"/>
              </a:lnSpc>
            </a:pPr>
            <a:r>
              <a:rPr lang="en-US" altLang="zh-CN" sz="2400" i="0"/>
              <a:t>1</a:t>
            </a:r>
            <a:r>
              <a:rPr lang="zh-CN" altLang="en-US" sz="2400" i="0"/>
              <a:t>、</a:t>
            </a:r>
            <a:r>
              <a:rPr lang="en-US" altLang="zh-CN" sz="2400" i="0" dirty="0">
                <a:sym typeface="+mn-ea"/>
              </a:rPr>
              <a:t>III</a:t>
            </a:r>
            <a:r>
              <a:rPr lang="zh-CN" altLang="en-US" sz="2400" i="0" dirty="0">
                <a:sym typeface="+mn-ea"/>
              </a:rPr>
              <a:t>族氮化物的晶体外延缺陷怎么形成的，为什么对</a:t>
            </a:r>
            <a:r>
              <a:rPr lang="en-US" altLang="zh-CN" sz="2400" i="0" dirty="0">
                <a:sym typeface="+mn-ea"/>
              </a:rPr>
              <a:t>LED</a:t>
            </a:r>
            <a:r>
              <a:rPr lang="zh-CN" altLang="en-US" sz="2400" i="0" dirty="0">
                <a:sym typeface="+mn-ea"/>
              </a:rPr>
              <a:t>，</a:t>
            </a:r>
            <a:r>
              <a:rPr lang="en-US" altLang="zh-CN" sz="2400" i="0" dirty="0">
                <a:sym typeface="+mn-ea"/>
              </a:rPr>
              <a:t>LD</a:t>
            </a:r>
            <a:r>
              <a:rPr lang="zh-CN" altLang="en-US" sz="2400" i="0" dirty="0">
                <a:sym typeface="+mn-ea"/>
              </a:rPr>
              <a:t>发光影响较小？</a:t>
            </a:r>
            <a:endParaRPr lang="en-US" altLang="zh-CN" sz="2400" i="0" dirty="0"/>
          </a:p>
          <a:p>
            <a:pPr>
              <a:lnSpc>
                <a:spcPct val="150000"/>
              </a:lnSpc>
            </a:pPr>
            <a:r>
              <a:rPr lang="en-US" altLang="zh-CN" sz="2400" i="0" dirty="0">
                <a:sym typeface="+mn-ea"/>
              </a:rPr>
              <a:t>2</a:t>
            </a:r>
            <a:r>
              <a:rPr lang="zh-CN" altLang="en-US" sz="2400" i="0" dirty="0">
                <a:sym typeface="+mn-ea"/>
              </a:rPr>
              <a:t>、什么是饱和电子漂移速度和击穿场强，宽禁带半导体为什么具有高饱和电子漂移速度和击穿场强，它们对应电子器件的哪些性能？</a:t>
            </a:r>
            <a:endParaRPr lang="zh-CN" altLang="en-US" sz="2400" i="0" dirty="0">
              <a:sym typeface="+mn-ea"/>
            </a:endParaRPr>
          </a:p>
          <a:p>
            <a:pPr>
              <a:lnSpc>
                <a:spcPct val="150000"/>
              </a:lnSpc>
            </a:pPr>
            <a:r>
              <a:rPr lang="en-US" altLang="zh-CN" sz="2400" i="0"/>
              <a:t>3</a:t>
            </a:r>
            <a:r>
              <a:rPr lang="zh-CN" altLang="en-US" sz="2400" i="0"/>
              <a:t>、</a:t>
            </a:r>
            <a:r>
              <a:rPr lang="en-US" altLang="zh-CN" sz="2400" i="0"/>
              <a:t>SiC</a:t>
            </a:r>
            <a:r>
              <a:rPr lang="zh-CN" altLang="en-US" sz="2400" i="0"/>
              <a:t>材料有哪些特性优于</a:t>
            </a:r>
            <a:r>
              <a:rPr lang="en-US" altLang="zh-CN" sz="2400" i="0"/>
              <a:t>GaN</a:t>
            </a:r>
            <a:r>
              <a:rPr lang="zh-CN" altLang="en-US" sz="2400" i="0"/>
              <a:t>和</a:t>
            </a:r>
            <a:r>
              <a:rPr lang="en-US" altLang="zh-CN" sz="2400" i="0"/>
              <a:t>Si</a:t>
            </a:r>
            <a:r>
              <a:rPr lang="zh-CN" altLang="en-US" sz="2400" i="0"/>
              <a:t>，具体应用在什么方向？</a:t>
            </a:r>
            <a:endParaRPr lang="zh-CN" altLang="en-US" sz="2400" i="0"/>
          </a:p>
          <a:p>
            <a:pPr>
              <a:lnSpc>
                <a:spcPct val="150000"/>
              </a:lnSpc>
            </a:pPr>
            <a:r>
              <a:rPr lang="en-US" altLang="zh-CN" sz="2400" i="0"/>
              <a:t>4</a:t>
            </a:r>
            <a:r>
              <a:rPr lang="zh-CN" altLang="en-US" sz="2400" i="0"/>
              <a:t>、针对宽禁带半导体面临的科学技术问题，试列举</a:t>
            </a:r>
            <a:r>
              <a:rPr lang="en-US" altLang="zh-CN" sz="2400" i="0"/>
              <a:t>2</a:t>
            </a:r>
            <a:r>
              <a:rPr lang="zh-CN" altLang="en-US" sz="2400" i="0"/>
              <a:t>类，阐述其重要意义，形成原因，可能解决方案。</a:t>
            </a:r>
            <a:endParaRPr lang="zh-CN" altLang="en-US" sz="2400" i="0"/>
          </a:p>
        </p:txBody>
      </p:sp>
    </p:spTree>
  </p:cSld>
  <p:clrMapOvr>
    <a:masterClrMapping/>
  </p:clrMapOvr>
  <p:transition>
    <p:pull dir="l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p:nvPr/>
        </p:nvSpPr>
        <p:spPr>
          <a:xfrm>
            <a:off x="376939" y="183777"/>
            <a:ext cx="8529497" cy="6562165"/>
          </a:xfrm>
          <a:prstGeom prst="rect">
            <a:avLst/>
          </a:prstGeom>
          <a:solidFill>
            <a:srgbClr val="364DFC"/>
          </a:solidFill>
          <a:ln w="9525">
            <a:noFill/>
          </a:ln>
        </p:spPr>
        <p:txBody>
          <a:bodyPr anchor="ctr"/>
          <a:lstStyle/>
          <a:p>
            <a:pPr eaLnBrk="0" hangingPunct="0"/>
            <a:r>
              <a:rPr lang="zh-CN" altLang="en-US" sz="3200" b="1" i="0" dirty="0">
                <a:solidFill>
                  <a:schemeClr val="bg1"/>
                </a:solidFill>
                <a:latin typeface="Times New Roman" panose="02020603050405020304" pitchFamily="18" charset="0"/>
                <a:ea typeface="宋体" panose="02010600030101010101" pitchFamily="2" charset="-122"/>
              </a:rPr>
              <a:t>第二章 </a:t>
            </a:r>
            <a:r>
              <a:rPr lang="zh-CN" altLang="en-US" sz="3200" b="1" i="0" dirty="0">
                <a:solidFill>
                  <a:schemeClr val="bg1"/>
                </a:solidFill>
                <a:sym typeface="+mn-ea"/>
              </a:rPr>
              <a:t>宽禁带半导体材料制备</a:t>
            </a:r>
            <a:r>
              <a:rPr lang="zh-CN" altLang="en-US" sz="3200" b="1" i="0" dirty="0">
                <a:solidFill>
                  <a:schemeClr val="bg1"/>
                </a:solidFill>
                <a:latin typeface="Times New Roman" panose="02020603050405020304" pitchFamily="18" charset="0"/>
                <a:ea typeface="宋体" panose="02010600030101010101" pitchFamily="2" charset="-122"/>
              </a:rPr>
              <a:t>（第</a:t>
            </a:r>
            <a:r>
              <a:rPr lang="en-US" altLang="zh-CN" sz="3200" b="1" i="0" dirty="0">
                <a:solidFill>
                  <a:schemeClr val="bg1"/>
                </a:solidFill>
                <a:latin typeface="Times New Roman" panose="02020603050405020304" pitchFamily="18" charset="0"/>
                <a:ea typeface="宋体" panose="02010600030101010101" pitchFamily="2" charset="-122"/>
              </a:rPr>
              <a:t>4</a:t>
            </a:r>
            <a:r>
              <a:rPr lang="zh-CN" altLang="en-US" sz="3200" b="1" i="0" dirty="0">
                <a:solidFill>
                  <a:schemeClr val="bg1"/>
                </a:solidFill>
                <a:latin typeface="Times New Roman" panose="02020603050405020304" pitchFamily="18" charset="0"/>
                <a:ea typeface="宋体" panose="02010600030101010101" pitchFamily="2" charset="-122"/>
              </a:rPr>
              <a:t>－</a:t>
            </a:r>
            <a:r>
              <a:rPr lang="en-US" altLang="zh-CN" sz="3200" b="1" i="0" dirty="0">
                <a:solidFill>
                  <a:schemeClr val="bg1"/>
                </a:solidFill>
                <a:latin typeface="Times New Roman" panose="02020603050405020304" pitchFamily="18" charset="0"/>
                <a:ea typeface="宋体" panose="02010600030101010101" pitchFamily="2" charset="-122"/>
              </a:rPr>
              <a:t>6</a:t>
            </a:r>
            <a:r>
              <a:rPr lang="zh-CN" altLang="en-US" sz="3200" b="1" i="0" dirty="0">
                <a:solidFill>
                  <a:schemeClr val="bg1"/>
                </a:solidFill>
                <a:latin typeface="Times New Roman" panose="02020603050405020304" pitchFamily="18" charset="0"/>
                <a:ea typeface="宋体" panose="02010600030101010101" pitchFamily="2" charset="-122"/>
              </a:rPr>
              <a:t>次课）</a:t>
            </a:r>
            <a:br>
              <a:rPr lang="zh-CN" altLang="en-US" sz="2100" b="1" i="0" dirty="0">
                <a:solidFill>
                  <a:schemeClr val="bg1"/>
                </a:solidFill>
                <a:latin typeface="Times New Roman" panose="02020603050405020304" pitchFamily="18" charset="0"/>
                <a:ea typeface="宋体" panose="02010600030101010101" pitchFamily="2" charset="-122"/>
              </a:rPr>
            </a:br>
            <a:r>
              <a:rPr lang="en-US" altLang="zh-CN" sz="2100" b="1" i="0" dirty="0">
                <a:solidFill>
                  <a:schemeClr val="bg1"/>
                </a:solidFill>
                <a:latin typeface="Times New Roman" panose="02020603050405020304" pitchFamily="18" charset="0"/>
                <a:ea typeface="宋体" panose="02010600030101010101" pitchFamily="2" charset="-122"/>
              </a:rPr>
              <a:t> </a:t>
            </a:r>
            <a:endParaRPr lang="en-US" altLang="zh-CN" sz="2100" b="1" i="0" dirty="0">
              <a:solidFill>
                <a:schemeClr val="bg1"/>
              </a:solidFill>
              <a:latin typeface="Times New Roman" panose="02020603050405020304" pitchFamily="18" charset="0"/>
              <a:ea typeface="宋体" panose="02010600030101010101" pitchFamily="2" charset="-122"/>
            </a:endParaRPr>
          </a:p>
          <a:p>
            <a:pPr eaLnBrk="0" hangingPunct="0">
              <a:lnSpc>
                <a:spcPct val="150000"/>
              </a:lnSpc>
            </a:pPr>
            <a:r>
              <a:rPr lang="en-US" altLang="zh-CN" sz="2100" b="1" i="0" dirty="0">
                <a:solidFill>
                  <a:schemeClr val="bg1"/>
                </a:solidFill>
                <a:latin typeface="Times New Roman" panose="02020603050405020304" pitchFamily="18" charset="0"/>
                <a:ea typeface="宋体" panose="02010600030101010101" pitchFamily="2" charset="-122"/>
              </a:rPr>
              <a:t> 	</a:t>
            </a:r>
            <a:r>
              <a:rPr lang="en-US" altLang="zh-CN" sz="2800" b="1" i="0" dirty="0">
                <a:solidFill>
                  <a:srgbClr val="FFC000"/>
                </a:solidFill>
                <a:latin typeface="+mj-ea"/>
                <a:ea typeface="+mj-ea"/>
                <a:cs typeface="黑体" panose="02010609060101010101" pitchFamily="49" charset="-122"/>
              </a:rPr>
              <a:t>§2.1</a:t>
            </a:r>
            <a:r>
              <a:rPr lang="en-US" altLang="zh-CN" sz="2800" b="1" i="0" dirty="0">
                <a:solidFill>
                  <a:srgbClr val="FFC000"/>
                </a:solidFill>
                <a:latin typeface="+mj-ea"/>
                <a:ea typeface="+mj-ea"/>
                <a:cs typeface="黑体" panose="02010609060101010101" pitchFamily="49" charset="-122"/>
                <a:sym typeface="+mn-ea"/>
              </a:rPr>
              <a:t>主要制备技术</a:t>
            </a:r>
            <a:br>
              <a:rPr lang="zh-CN" altLang="en-US" sz="2800" b="1" i="0" dirty="0">
                <a:solidFill>
                  <a:schemeClr val="bg1"/>
                </a:solidFill>
                <a:latin typeface="+mj-ea"/>
                <a:ea typeface="+mj-ea"/>
              </a:rPr>
            </a:br>
            <a:r>
              <a:rPr lang="en-US" altLang="zh-CN" sz="2800" b="1" i="0" dirty="0">
                <a:solidFill>
                  <a:schemeClr val="bg1"/>
                </a:solidFill>
                <a:latin typeface="+mj-ea"/>
                <a:ea typeface="+mj-ea"/>
              </a:rPr>
              <a:t> 	§2.2 MOCVD</a:t>
            </a:r>
            <a:r>
              <a:rPr lang="zh-CN" altLang="en-US" sz="2800" b="1" i="0" dirty="0" smtClean="0">
                <a:solidFill>
                  <a:schemeClr val="bg1"/>
                </a:solidFill>
                <a:latin typeface="+mj-ea"/>
                <a:ea typeface="+mj-ea"/>
              </a:rPr>
              <a:t>原理</a:t>
            </a:r>
            <a:endParaRPr lang="en-US" altLang="zh-CN" sz="2800" b="1" i="0" dirty="0" smtClean="0">
              <a:solidFill>
                <a:schemeClr val="bg1"/>
              </a:solidFill>
              <a:latin typeface="+mj-ea"/>
              <a:ea typeface="+mj-ea"/>
            </a:endParaRPr>
          </a:p>
          <a:p>
            <a:pPr eaLnBrk="0" hangingPunct="0">
              <a:lnSpc>
                <a:spcPct val="150000"/>
              </a:lnSpc>
            </a:pPr>
            <a:r>
              <a:rPr lang="en-US" altLang="zh-CN" sz="2800" b="1" i="0" dirty="0" smtClean="0">
                <a:solidFill>
                  <a:schemeClr val="bg1"/>
                </a:solidFill>
                <a:latin typeface="+mj-ea"/>
                <a:ea typeface="+mj-ea"/>
              </a:rPr>
              <a:t>	§2.3 </a:t>
            </a:r>
            <a:r>
              <a:rPr lang="en-US" altLang="zh-CN" sz="2800" b="1" i="0" dirty="0" err="1" smtClean="0">
                <a:solidFill>
                  <a:schemeClr val="bg1"/>
                </a:solidFill>
                <a:latin typeface="+mj-ea"/>
                <a:ea typeface="+mj-ea"/>
              </a:rPr>
              <a:t>InGaN</a:t>
            </a:r>
            <a:r>
              <a:rPr lang="zh-CN" altLang="en-US" sz="2800" b="1" i="0" dirty="0" smtClean="0">
                <a:solidFill>
                  <a:schemeClr val="bg1"/>
                </a:solidFill>
                <a:latin typeface="+mj-ea"/>
                <a:ea typeface="+mj-ea"/>
              </a:rPr>
              <a:t>，</a:t>
            </a:r>
            <a:r>
              <a:rPr lang="en-US" altLang="zh-CN" sz="2800" b="1" i="0" dirty="0" err="1" smtClean="0">
                <a:solidFill>
                  <a:schemeClr val="bg1"/>
                </a:solidFill>
                <a:latin typeface="+mj-ea"/>
                <a:ea typeface="+mj-ea"/>
              </a:rPr>
              <a:t>AlGaN</a:t>
            </a:r>
            <a:r>
              <a:rPr lang="zh-CN" altLang="en-US" sz="2800" b="1" i="0" dirty="0" smtClean="0">
                <a:solidFill>
                  <a:schemeClr val="bg1"/>
                </a:solidFill>
                <a:latin typeface="+mj-ea"/>
                <a:ea typeface="+mj-ea"/>
              </a:rPr>
              <a:t>热力学模拟</a:t>
            </a:r>
            <a:endParaRPr lang="en-US" altLang="zh-CN" sz="2800" b="1" i="0" dirty="0" smtClean="0">
              <a:solidFill>
                <a:schemeClr val="bg1"/>
              </a:solidFill>
              <a:latin typeface="+mj-ea"/>
              <a:ea typeface="+mj-ea"/>
            </a:endParaRPr>
          </a:p>
          <a:p>
            <a:pPr eaLnBrk="0" hangingPunct="0">
              <a:lnSpc>
                <a:spcPct val="150000"/>
              </a:lnSpc>
            </a:pPr>
            <a:r>
              <a:rPr lang="en-US" altLang="zh-CN" sz="2800" b="1" i="0" dirty="0" smtClean="0">
                <a:solidFill>
                  <a:schemeClr val="bg1"/>
                </a:solidFill>
                <a:latin typeface="+mj-ea"/>
                <a:ea typeface="+mj-ea"/>
              </a:rPr>
              <a:t> </a:t>
            </a:r>
            <a:r>
              <a:rPr lang="en-US" altLang="zh-CN" sz="2800" b="1" i="0" dirty="0">
                <a:solidFill>
                  <a:schemeClr val="bg1"/>
                </a:solidFill>
                <a:latin typeface="+mj-ea"/>
                <a:ea typeface="+mj-ea"/>
              </a:rPr>
              <a:t>	</a:t>
            </a:r>
            <a:r>
              <a:rPr lang="en-US" altLang="zh-CN" sz="2800" b="1" i="0" dirty="0" smtClean="0">
                <a:solidFill>
                  <a:schemeClr val="bg1"/>
                </a:solidFill>
                <a:latin typeface="+mj-ea"/>
                <a:ea typeface="+mj-ea"/>
                <a:sym typeface="+mn-ea"/>
              </a:rPr>
              <a:t>§2.4 </a:t>
            </a:r>
            <a:r>
              <a:rPr lang="en-US" altLang="zh-CN" sz="2800" b="1" i="0" dirty="0">
                <a:solidFill>
                  <a:schemeClr val="bg1"/>
                </a:solidFill>
                <a:latin typeface="+mj-ea"/>
                <a:ea typeface="+mj-ea"/>
                <a:sym typeface="+mn-ea"/>
              </a:rPr>
              <a:t>GaN</a:t>
            </a:r>
            <a:r>
              <a:rPr lang="zh-CN" altLang="en-US" sz="2800" b="1" i="0" dirty="0">
                <a:solidFill>
                  <a:schemeClr val="bg1"/>
                </a:solidFill>
                <a:latin typeface="+mj-ea"/>
                <a:ea typeface="+mj-ea"/>
                <a:sym typeface="+mn-ea"/>
              </a:rPr>
              <a:t>基材料</a:t>
            </a:r>
            <a:r>
              <a:rPr lang="zh-CN" altLang="en-US" sz="2800" b="1" i="0" dirty="0" smtClean="0">
                <a:solidFill>
                  <a:schemeClr val="bg1"/>
                </a:solidFill>
                <a:latin typeface="+mj-ea"/>
                <a:ea typeface="+mj-ea"/>
                <a:sym typeface="+mn-ea"/>
              </a:rPr>
              <a:t>生长工艺</a:t>
            </a:r>
            <a:endParaRPr lang="zh-CN" altLang="en-US" sz="2800" b="1" i="0" dirty="0">
              <a:solidFill>
                <a:schemeClr val="bg1"/>
              </a:solidFill>
              <a:latin typeface="+mj-ea"/>
              <a:ea typeface="+mj-ea"/>
              <a:sym typeface="+mn-ea"/>
            </a:endParaRPr>
          </a:p>
          <a:p>
            <a:pPr eaLnBrk="0" hangingPunct="0">
              <a:lnSpc>
                <a:spcPct val="150000"/>
              </a:lnSpc>
            </a:pPr>
            <a:r>
              <a:rPr lang="en-US" altLang="zh-CN" sz="2800" b="1" i="0" dirty="0">
                <a:solidFill>
                  <a:schemeClr val="bg1"/>
                </a:solidFill>
                <a:latin typeface="+mj-ea"/>
                <a:ea typeface="+mj-ea"/>
                <a:sym typeface="+mn-ea"/>
              </a:rPr>
              <a:t>	</a:t>
            </a:r>
            <a:r>
              <a:rPr lang="en-US" altLang="zh-CN" sz="2800" b="1" i="0" dirty="0">
                <a:solidFill>
                  <a:schemeClr val="bg1"/>
                </a:solidFill>
                <a:latin typeface="+mj-ea"/>
                <a:ea typeface="+mj-ea"/>
              </a:rPr>
              <a:t>§</a:t>
            </a:r>
            <a:r>
              <a:rPr lang="en-US" altLang="zh-CN" sz="2800" b="1" i="0" dirty="0" smtClean="0">
                <a:solidFill>
                  <a:schemeClr val="bg1"/>
                </a:solidFill>
                <a:latin typeface="+mj-ea"/>
                <a:ea typeface="+mj-ea"/>
              </a:rPr>
              <a:t>2.5 </a:t>
            </a:r>
            <a:r>
              <a:rPr lang="en-US" altLang="zh-CN" sz="2800" b="1" i="0" dirty="0">
                <a:solidFill>
                  <a:schemeClr val="bg1"/>
                </a:solidFill>
                <a:latin typeface="+mj-ea"/>
                <a:ea typeface="+mj-ea"/>
              </a:rPr>
              <a:t>PSS</a:t>
            </a:r>
            <a:r>
              <a:rPr lang="zh-CN" altLang="en-US" sz="2800" b="1" i="0" dirty="0">
                <a:solidFill>
                  <a:schemeClr val="bg1"/>
                </a:solidFill>
                <a:latin typeface="+mj-ea"/>
                <a:ea typeface="+mj-ea"/>
              </a:rPr>
              <a:t>与</a:t>
            </a:r>
            <a:r>
              <a:rPr lang="en-US" altLang="zh-CN" sz="2800" b="1" i="0" dirty="0">
                <a:solidFill>
                  <a:schemeClr val="bg1"/>
                </a:solidFill>
                <a:latin typeface="+mj-ea"/>
                <a:ea typeface="+mj-ea"/>
              </a:rPr>
              <a:t>NPSS</a:t>
            </a:r>
            <a:r>
              <a:rPr lang="zh-CN" altLang="en-US" sz="2800" b="1" i="0" dirty="0">
                <a:solidFill>
                  <a:schemeClr val="bg1"/>
                </a:solidFill>
                <a:latin typeface="+mj-ea"/>
                <a:ea typeface="+mj-ea"/>
              </a:rPr>
              <a:t>外延</a:t>
            </a:r>
            <a:br>
              <a:rPr lang="zh-CN" altLang="en-US" sz="2800" b="1" i="0" dirty="0">
                <a:solidFill>
                  <a:schemeClr val="bg1"/>
                </a:solidFill>
                <a:latin typeface="+mj-ea"/>
                <a:ea typeface="+mj-ea"/>
              </a:rPr>
            </a:br>
            <a:r>
              <a:rPr lang="zh-CN" altLang="en-US" sz="2800" b="1" i="0" dirty="0">
                <a:solidFill>
                  <a:schemeClr val="bg1"/>
                </a:solidFill>
                <a:latin typeface="+mj-ea"/>
                <a:ea typeface="+mj-ea"/>
              </a:rPr>
              <a:t> </a:t>
            </a:r>
            <a:r>
              <a:rPr lang="en-US" altLang="zh-CN" sz="2800" b="1" i="0" dirty="0">
                <a:solidFill>
                  <a:schemeClr val="bg1"/>
                </a:solidFill>
                <a:latin typeface="+mj-ea"/>
                <a:ea typeface="+mj-ea"/>
              </a:rPr>
              <a:t>	§</a:t>
            </a:r>
            <a:r>
              <a:rPr lang="en-US" altLang="zh-CN" sz="2800" b="1" i="0" dirty="0" smtClean="0">
                <a:solidFill>
                  <a:schemeClr val="bg1"/>
                </a:solidFill>
                <a:latin typeface="+mj-ea"/>
                <a:ea typeface="+mj-ea"/>
              </a:rPr>
              <a:t>2.6 </a:t>
            </a:r>
            <a:r>
              <a:rPr lang="en-US" altLang="zh-CN" sz="2800" b="1" i="0" dirty="0">
                <a:solidFill>
                  <a:schemeClr val="bg1"/>
                </a:solidFill>
                <a:latin typeface="+mj-ea"/>
                <a:ea typeface="+mj-ea"/>
              </a:rPr>
              <a:t>Si</a:t>
            </a:r>
            <a:r>
              <a:rPr lang="zh-CN" altLang="en-US" sz="2800" b="1" i="0" dirty="0">
                <a:solidFill>
                  <a:schemeClr val="bg1"/>
                </a:solidFill>
                <a:latin typeface="+mj-ea"/>
                <a:ea typeface="+mj-ea"/>
              </a:rPr>
              <a:t>上</a:t>
            </a:r>
            <a:r>
              <a:rPr lang="en-US" altLang="zh-CN" sz="2800" b="1" i="0" dirty="0">
                <a:solidFill>
                  <a:schemeClr val="bg1"/>
                </a:solidFill>
                <a:latin typeface="+mj-ea"/>
                <a:ea typeface="+mj-ea"/>
              </a:rPr>
              <a:t>GaN</a:t>
            </a:r>
            <a:r>
              <a:rPr lang="zh-CN" altLang="en-US" sz="2800" b="1" i="0" dirty="0">
                <a:solidFill>
                  <a:schemeClr val="bg1"/>
                </a:solidFill>
                <a:latin typeface="+mj-ea"/>
                <a:ea typeface="+mj-ea"/>
              </a:rPr>
              <a:t>生长</a:t>
            </a:r>
            <a:endParaRPr lang="en-US" altLang="zh-CN" sz="2800" b="1" i="0" dirty="0">
              <a:solidFill>
                <a:schemeClr val="bg1"/>
              </a:solidFill>
              <a:latin typeface="+mj-ea"/>
              <a:ea typeface="+mj-ea"/>
            </a:endParaRPr>
          </a:p>
          <a:p>
            <a:pPr>
              <a:lnSpc>
                <a:spcPct val="150000"/>
              </a:lnSpc>
              <a:buFont typeface="Wingdings 3" panose="05040102010807070707" pitchFamily="18" charset="2"/>
              <a:buNone/>
            </a:pPr>
            <a:r>
              <a:rPr lang="en-US" altLang="zh-CN" sz="2800" b="1" i="0" dirty="0">
                <a:solidFill>
                  <a:schemeClr val="bg1"/>
                </a:solidFill>
                <a:latin typeface="+mj-ea"/>
                <a:ea typeface="+mj-ea"/>
              </a:rPr>
              <a:t> 	§</a:t>
            </a:r>
            <a:r>
              <a:rPr lang="en-US" altLang="zh-CN" sz="2800" b="1" i="0" dirty="0" smtClean="0">
                <a:solidFill>
                  <a:schemeClr val="bg1"/>
                </a:solidFill>
                <a:latin typeface="+mj-ea"/>
                <a:ea typeface="+mj-ea"/>
              </a:rPr>
              <a:t>2.7 </a:t>
            </a:r>
            <a:r>
              <a:rPr lang="zh-CN" altLang="en-US" sz="2800" b="1" i="0" dirty="0" smtClean="0">
                <a:solidFill>
                  <a:schemeClr val="bg1"/>
                </a:solidFill>
                <a:latin typeface="+mj-ea"/>
                <a:ea typeface="+mj-ea"/>
              </a:rPr>
              <a:t>低</a:t>
            </a:r>
            <a:r>
              <a:rPr lang="zh-CN" altLang="en-US" sz="2800" b="1" i="0" dirty="0">
                <a:solidFill>
                  <a:schemeClr val="bg1"/>
                </a:solidFill>
                <a:latin typeface="+mj-ea"/>
                <a:ea typeface="+mj-ea"/>
              </a:rPr>
              <a:t>维结构外延</a:t>
            </a:r>
            <a:br>
              <a:rPr lang="zh-CN" altLang="en-US" sz="2800" b="1" i="0" dirty="0">
                <a:solidFill>
                  <a:schemeClr val="bg1"/>
                </a:solidFill>
                <a:latin typeface="+mj-ea"/>
                <a:ea typeface="+mj-ea"/>
              </a:rPr>
            </a:br>
            <a:r>
              <a:rPr lang="en-US" altLang="zh-CN" sz="2800" b="1" i="0" dirty="0">
                <a:solidFill>
                  <a:schemeClr val="bg1"/>
                </a:solidFill>
                <a:latin typeface="+mj-ea"/>
                <a:ea typeface="+mj-ea"/>
              </a:rPr>
              <a:t> 	§</a:t>
            </a:r>
            <a:r>
              <a:rPr lang="en-US" altLang="zh-CN" sz="2800" b="1" i="0" dirty="0" smtClean="0">
                <a:solidFill>
                  <a:schemeClr val="bg1"/>
                </a:solidFill>
                <a:latin typeface="+mj-ea"/>
                <a:ea typeface="+mj-ea"/>
              </a:rPr>
              <a:t>2.8 </a:t>
            </a:r>
            <a:r>
              <a:rPr lang="zh-CN" altLang="en-US" sz="2800" b="1" i="0" dirty="0" smtClean="0">
                <a:solidFill>
                  <a:schemeClr val="bg1"/>
                </a:solidFill>
                <a:latin typeface="+mj-ea"/>
                <a:ea typeface="+mj-ea"/>
              </a:rPr>
              <a:t>本章小结</a:t>
            </a:r>
            <a:r>
              <a:rPr lang="en-US" altLang="zh-CN" sz="2800" b="1" i="0" dirty="0" smtClean="0">
                <a:solidFill>
                  <a:schemeClr val="bg1"/>
                </a:solidFill>
                <a:latin typeface="Times New Roman" panose="02020603050405020304" pitchFamily="18" charset="0"/>
                <a:ea typeface="宋体" panose="02010600030101010101" pitchFamily="2" charset="-122"/>
              </a:rPr>
              <a:t> </a:t>
            </a:r>
            <a:r>
              <a:rPr lang="en-US" altLang="zh-CN" sz="2800" b="1" i="0" dirty="0">
                <a:solidFill>
                  <a:schemeClr val="bg1"/>
                </a:solidFill>
                <a:latin typeface="Times New Roman" panose="02020603050405020304" pitchFamily="18" charset="0"/>
                <a:ea typeface="宋体" panose="02010600030101010101" pitchFamily="2" charset="-122"/>
              </a:rPr>
              <a:t>	</a:t>
            </a:r>
            <a:endParaRPr lang="en-US" altLang="zh-CN" sz="2800" b="1" i="0" dirty="0">
              <a:solidFill>
                <a:schemeClr val="bg1"/>
              </a:solidFill>
              <a:latin typeface="Times New Roman" panose="02020603050405020304" pitchFamily="18" charset="0"/>
              <a:ea typeface="宋体" panose="02010600030101010101" pitchFamily="2" charset="-122"/>
            </a:endParaRPr>
          </a:p>
        </p:txBody>
      </p:sp>
      <p:sp>
        <p:nvSpPr>
          <p:cNvPr id="2" name="灯片编号占位符 1"/>
          <p:cNvSpPr>
            <a:spLocks noGrp="1"/>
          </p:cNvSpPr>
          <p:nvPr>
            <p:ph type="sldNum" sz="quarter" idx="12"/>
          </p:nvPr>
        </p:nvSpPr>
        <p:spPr/>
        <p:txBody>
          <a:bodyPr/>
          <a:p>
            <a:fld id="{1B55865A-A129-4167-96A6-FFD843005680}" type="slidenum">
              <a:rPr lang="zh-CN" altLang="en-US" smtClean="0"/>
            </a:fld>
            <a:endParaRPr lang="zh-CN" altLang="en-US"/>
          </a:p>
        </p:txBody>
      </p:sp>
    </p:spTree>
  </p:cSld>
  <p:clrMapOvr>
    <a:masterClrMapping/>
  </p:clrMapOvr>
  <p:transition>
    <p:pull dir="l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412750" y="1052513"/>
            <a:ext cx="842645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3600" b="1" i="0" dirty="0"/>
              <a:t>参考书：</a:t>
            </a:r>
            <a:endParaRPr lang="en-US" altLang="zh-CN" sz="3600" b="1" i="0" dirty="0"/>
          </a:p>
          <a:p>
            <a:pPr eaLnBrk="0" hangingPunct="0"/>
            <a:r>
              <a:rPr lang="en-US" altLang="zh-CN" i="0" dirty="0"/>
              <a:t>1</a:t>
            </a:r>
            <a:r>
              <a:rPr lang="zh-CN" altLang="en-US" i="0" dirty="0"/>
              <a:t>）</a:t>
            </a:r>
            <a:r>
              <a:rPr lang="en-GB" altLang="zh-CN" i="0" dirty="0"/>
              <a:t>III-Nitride Semiconductors: Growth. </a:t>
            </a:r>
            <a:r>
              <a:rPr lang="en-US" altLang="zh-CN" i="0" dirty="0"/>
              <a:t>Edited</a:t>
            </a:r>
            <a:r>
              <a:rPr lang="zh-CN" altLang="en-US" i="0" dirty="0"/>
              <a:t> </a:t>
            </a:r>
            <a:r>
              <a:rPr lang="en-US" altLang="zh-CN" i="0" dirty="0"/>
              <a:t>by </a:t>
            </a:r>
            <a:r>
              <a:rPr lang="en-US" altLang="zh-CN" i="0" dirty="0" err="1"/>
              <a:t>M.O.Manasreh</a:t>
            </a:r>
            <a:r>
              <a:rPr lang="en-US" altLang="zh-CN" i="0" dirty="0"/>
              <a:t> and Ian T. Ferguson, </a:t>
            </a:r>
            <a:r>
              <a:rPr lang="en-GB" altLang="zh-CN" i="0" dirty="0"/>
              <a:t>Vol. 19</a:t>
            </a:r>
            <a:r>
              <a:rPr lang="en-US" altLang="zh-CN" i="0" dirty="0"/>
              <a:t>,</a:t>
            </a:r>
            <a:r>
              <a:rPr lang="zh-CN" altLang="en-US" i="0" dirty="0"/>
              <a:t> </a:t>
            </a:r>
            <a:r>
              <a:rPr lang="en-US" altLang="zh-CN" i="0" dirty="0"/>
              <a:t>p607-665 (2003)</a:t>
            </a:r>
            <a:endParaRPr lang="en-US" altLang="zh-CN" i="0" dirty="0"/>
          </a:p>
          <a:p>
            <a:pPr eaLnBrk="0" hangingPunct="0"/>
            <a:r>
              <a:rPr lang="en-US" altLang="zh-CN" i="0" dirty="0"/>
              <a:t>2) 《</a:t>
            </a:r>
            <a:r>
              <a:rPr lang="zh-CN" altLang="en-US" i="0" dirty="0"/>
              <a:t>电子薄膜科学</a:t>
            </a:r>
            <a:r>
              <a:rPr lang="en-US" altLang="zh-CN" i="0" dirty="0"/>
              <a:t>》</a:t>
            </a:r>
            <a:r>
              <a:rPr lang="zh-CN" altLang="en-US" i="0" dirty="0"/>
              <a:t>，杜经宁著，黄信凡等译，科学出版社，</a:t>
            </a:r>
            <a:r>
              <a:rPr lang="en-US" altLang="zh-CN" i="0" dirty="0"/>
              <a:t>1997</a:t>
            </a:r>
            <a:endParaRPr lang="en-US" altLang="zh-CN" i="0" dirty="0"/>
          </a:p>
          <a:p>
            <a:pPr eaLnBrk="0" hangingPunct="0"/>
            <a:r>
              <a:rPr lang="en-US" altLang="zh-CN" i="0" dirty="0"/>
              <a:t>3</a:t>
            </a:r>
            <a:r>
              <a:rPr lang="zh-CN" altLang="en-US" i="0" dirty="0"/>
              <a:t>）</a:t>
            </a:r>
            <a:r>
              <a:rPr lang="en-US" altLang="zh-CN" i="0" dirty="0"/>
              <a:t>《</a:t>
            </a:r>
            <a:r>
              <a:rPr lang="zh-CN" altLang="en-US" i="0" dirty="0"/>
              <a:t>晶体生长的物理基础</a:t>
            </a:r>
            <a:r>
              <a:rPr lang="en-US" altLang="zh-CN" i="0" dirty="0"/>
              <a:t>》</a:t>
            </a:r>
            <a:r>
              <a:rPr lang="zh-CN" altLang="en-US" i="0" dirty="0"/>
              <a:t>，闵乃本著，南京大学（</a:t>
            </a:r>
            <a:r>
              <a:rPr lang="en-US" altLang="zh-CN" i="0" dirty="0"/>
              <a:t>1999</a:t>
            </a:r>
            <a:r>
              <a:rPr lang="zh-CN" altLang="en-US" i="0" dirty="0"/>
              <a:t>）</a:t>
            </a:r>
            <a:endParaRPr lang="en-US" altLang="zh-CN" i="0" dirty="0"/>
          </a:p>
          <a:p>
            <a:pPr eaLnBrk="0" hangingPunct="0"/>
            <a:r>
              <a:rPr lang="en-US" altLang="zh-CN" i="0" dirty="0"/>
              <a:t>4</a:t>
            </a:r>
            <a:r>
              <a:rPr lang="zh-CN" altLang="en-US" i="0" dirty="0"/>
              <a:t>）</a:t>
            </a:r>
            <a:r>
              <a:rPr lang="en-US" altLang="zh-CN" i="0" dirty="0"/>
              <a:t>Organometallic vapor-phase epitaxy : theory and practice , G. B. </a:t>
            </a:r>
            <a:r>
              <a:rPr lang="en-US" altLang="zh-CN" i="0" dirty="0" err="1"/>
              <a:t>Stringfellow</a:t>
            </a:r>
            <a:r>
              <a:rPr lang="en-US" altLang="zh-CN" i="0" dirty="0"/>
              <a:t>, San Diego : Academic Press, (1999)</a:t>
            </a:r>
            <a:endParaRPr lang="en-US" altLang="zh-CN" i="0" dirty="0"/>
          </a:p>
          <a:p>
            <a:pPr eaLnBrk="0" hangingPunct="0"/>
            <a:r>
              <a:rPr lang="en-US" altLang="zh-CN" i="0" dirty="0"/>
              <a:t>5</a:t>
            </a:r>
            <a:r>
              <a:rPr lang="zh-CN" altLang="en-US" i="0" dirty="0"/>
              <a:t>）</a:t>
            </a:r>
            <a:r>
              <a:rPr lang="en-US" altLang="zh-CN" i="0" dirty="0"/>
              <a:t>Wide Bandgap Semiconductor, </a:t>
            </a:r>
            <a:r>
              <a:rPr lang="en-US" altLang="zh-CN" i="0" dirty="0" err="1"/>
              <a:t>K.Takahashi</a:t>
            </a:r>
            <a:r>
              <a:rPr lang="en-US" altLang="zh-CN" i="0" dirty="0"/>
              <a:t>, A. Yoshikawa, and </a:t>
            </a:r>
            <a:r>
              <a:rPr lang="en-US" altLang="zh-CN" i="0" dirty="0" err="1"/>
              <a:t>A.Sandhu</a:t>
            </a:r>
            <a:r>
              <a:rPr lang="zh-CN" altLang="en-US" i="0" dirty="0"/>
              <a:t>， </a:t>
            </a:r>
            <a:r>
              <a:rPr lang="en-US" altLang="zh-CN" i="0" dirty="0"/>
              <a:t>Springer</a:t>
            </a:r>
            <a:r>
              <a:rPr lang="zh-CN" altLang="en-US" i="0" dirty="0"/>
              <a:t>（</a:t>
            </a:r>
            <a:r>
              <a:rPr lang="en-US" altLang="zh-CN" i="0" dirty="0"/>
              <a:t>2007</a:t>
            </a:r>
            <a:r>
              <a:rPr lang="zh-CN" altLang="en-US" i="0" dirty="0"/>
              <a:t>）</a:t>
            </a:r>
            <a:endParaRPr lang="en-US" altLang="zh-CN" i="0" dirty="0"/>
          </a:p>
          <a:p>
            <a:pPr eaLnBrk="0" hangingPunct="0"/>
            <a:r>
              <a:rPr lang="en-US" altLang="zh-CN" i="0" dirty="0"/>
              <a:t>6) </a:t>
            </a:r>
            <a:r>
              <a:rPr lang="zh-CN" altLang="en-US" i="0" dirty="0"/>
              <a:t>金属有机物化学气相外延（理论与实践）， </a:t>
            </a:r>
            <a:r>
              <a:rPr lang="en-US" altLang="zh-CN" i="0" dirty="0"/>
              <a:t>B. </a:t>
            </a:r>
            <a:r>
              <a:rPr lang="en-US" altLang="zh-CN" i="0" dirty="0" err="1"/>
              <a:t>Stringfellow</a:t>
            </a:r>
            <a:r>
              <a:rPr lang="zh-CN" altLang="en-US" i="0" dirty="0"/>
              <a:t>，张国义，陈志忠，（</a:t>
            </a:r>
            <a:r>
              <a:rPr lang="en-US" altLang="zh-CN" i="0" dirty="0"/>
              <a:t>2016</a:t>
            </a:r>
            <a:r>
              <a:rPr lang="zh-CN" altLang="en-US" i="0" dirty="0"/>
              <a:t>年，北京大学出版社</a:t>
            </a:r>
            <a:r>
              <a:rPr lang="zh-CN" altLang="en-US" i="0" dirty="0" smtClean="0"/>
              <a:t>）</a:t>
            </a:r>
            <a:endParaRPr lang="en-US" altLang="zh-CN" i="0" dirty="0" smtClean="0"/>
          </a:p>
          <a:p>
            <a:pPr lvl="0" eaLnBrk="0" hangingPunct="0"/>
            <a:r>
              <a:rPr lang="en-US" altLang="zh-CN" dirty="0" smtClean="0"/>
              <a:t>7</a:t>
            </a:r>
            <a:r>
              <a:rPr lang="zh-CN" altLang="en-US" dirty="0" smtClean="0"/>
              <a:t>）</a:t>
            </a:r>
            <a:r>
              <a:rPr lang="en-US" altLang="zh-CN" dirty="0"/>
              <a:t>Light-emitting diodes</a:t>
            </a:r>
            <a:r>
              <a:rPr lang="zh-CN" altLang="en-US" dirty="0"/>
              <a:t>：</a:t>
            </a:r>
            <a:r>
              <a:rPr lang="en-US" altLang="zh-CN" dirty="0"/>
              <a:t>materials, </a:t>
            </a:r>
            <a:r>
              <a:rPr lang="en-US" altLang="zh-CN" dirty="0" err="1"/>
              <a:t>processes,devices</a:t>
            </a:r>
            <a:r>
              <a:rPr lang="en-US" altLang="zh-CN" dirty="0"/>
              <a:t> and  applications, </a:t>
            </a:r>
            <a:r>
              <a:rPr lang="en-US" altLang="zh-CN" dirty="0" err="1"/>
              <a:t>Jinmin</a:t>
            </a:r>
            <a:r>
              <a:rPr lang="en-US" altLang="zh-CN" dirty="0"/>
              <a:t> Li and </a:t>
            </a:r>
            <a:r>
              <a:rPr lang="en-US" altLang="zh-CN" dirty="0" err="1"/>
              <a:t>G.Q.Zhang</a:t>
            </a:r>
            <a:r>
              <a:rPr lang="en-US" altLang="zh-CN" dirty="0"/>
              <a:t>, Springer Press, 2019</a:t>
            </a:r>
            <a:endParaRPr lang="zh-CN" altLang="en-US" dirty="0"/>
          </a:p>
        </p:txBody>
      </p:sp>
      <p:sp>
        <p:nvSpPr>
          <p:cNvPr id="3" name="灯片编号占位符 2"/>
          <p:cNvSpPr>
            <a:spLocks noGrp="1"/>
          </p:cNvSpPr>
          <p:nvPr>
            <p:ph type="sldNum" sz="quarter" idx="12"/>
          </p:nvPr>
        </p:nvSpPr>
        <p:spPr/>
        <p:txBody>
          <a:bodyPr/>
          <a:p>
            <a:fld id="{1B55865A-A129-4167-96A6-FFD843005680}" type="slidenum">
              <a:rPr lang="zh-CN" altLang="en-US" smtClean="0"/>
            </a:fld>
            <a:endParaRPr lang="zh-CN" altLang="en-US"/>
          </a:p>
        </p:txBody>
      </p:sp>
    </p:spTree>
  </p:cSld>
  <p:clrMapOvr>
    <a:masterClrMapping/>
  </p:clrMapOvr>
  <p:transition>
    <p:pull dir="l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lgn="ctr">
              <a:buNone/>
            </a:pPr>
            <a:fld id="{9A0DB2DC-4C9A-4742-B13C-FB6460FD3503}" type="slidenum">
              <a:rPr lang="en-US" altLang="zh-CN" sz="1400" i="0" smtClean="0"/>
            </a:fld>
            <a:endParaRPr lang="en-US" altLang="zh-CN" sz="1400" i="0" dirty="0"/>
          </a:p>
        </p:txBody>
      </p:sp>
      <p:grpSp>
        <p:nvGrpSpPr>
          <p:cNvPr id="3" name="组合 2"/>
          <p:cNvGrpSpPr/>
          <p:nvPr/>
        </p:nvGrpSpPr>
        <p:grpSpPr>
          <a:xfrm>
            <a:off x="3616325" y="1796415"/>
            <a:ext cx="2086610" cy="2086610"/>
            <a:chOff x="5695" y="2829"/>
            <a:chExt cx="3286" cy="3286"/>
          </a:xfrm>
        </p:grpSpPr>
        <p:grpSp>
          <p:nvGrpSpPr>
            <p:cNvPr id="4" name="组合 3"/>
            <p:cNvGrpSpPr/>
            <p:nvPr/>
          </p:nvGrpSpPr>
          <p:grpSpPr>
            <a:xfrm>
              <a:off x="5695" y="2829"/>
              <a:ext cx="3286" cy="3286"/>
              <a:chOff x="4199342" y="1966245"/>
              <a:chExt cx="3764132" cy="3762597"/>
            </a:xfrm>
            <a:solidFill>
              <a:schemeClr val="bg1">
                <a:lumMod val="95000"/>
              </a:schemeClr>
            </a:solidFill>
          </p:grpSpPr>
          <p:sp>
            <p:nvSpPr>
              <p:cNvPr id="6" name="椭圆 5"/>
              <p:cNvSpPr/>
              <p:nvPr/>
            </p:nvSpPr>
            <p:spPr bwMode="auto">
              <a:xfrm>
                <a:off x="4199342" y="1966245"/>
                <a:ext cx="3764132" cy="3762597"/>
              </a:xfrm>
              <a:prstGeom prst="ellipse">
                <a:avLst/>
              </a:prstGeom>
              <a:noFill/>
              <a:ln w="12700" cap="rnd" cmpd="sng">
                <a:solidFill>
                  <a:schemeClr val="bg1"/>
                </a:solidFill>
                <a:prstDash val="sysDash"/>
                <a:round/>
              </a:ln>
            </p:spPr>
            <p:txBody>
              <a:bodyPr anchor="ctr"/>
              <a:lstStyle/>
              <a:p>
                <a:pPr algn="ctr"/>
                <a:endParaRPr sz="1400" i="0">
                  <a:latin typeface="+mn-ea"/>
                  <a:sym typeface="FZHei-B01S" panose="02010601030101010101" pitchFamily="2" charset="-122"/>
                </a:endParaRPr>
              </a:p>
            </p:txBody>
          </p:sp>
          <p:sp>
            <p:nvSpPr>
              <p:cNvPr id="7" name="椭圆 6"/>
              <p:cNvSpPr/>
              <p:nvPr/>
            </p:nvSpPr>
            <p:spPr bwMode="auto">
              <a:xfrm>
                <a:off x="4480441" y="2247346"/>
                <a:ext cx="3201165" cy="3199628"/>
              </a:xfrm>
              <a:prstGeom prst="ellipse">
                <a:avLst/>
              </a:prstGeom>
              <a:noFill/>
              <a:ln w="12700" cap="rnd" cmpd="sng">
                <a:solidFill>
                  <a:schemeClr val="tx1">
                    <a:lumMod val="50000"/>
                    <a:lumOff val="50000"/>
                  </a:schemeClr>
                </a:solidFill>
                <a:prstDash val="sysDash"/>
                <a:round/>
              </a:ln>
            </p:spPr>
            <p:txBody>
              <a:bodyPr anchor="ctr"/>
              <a:lstStyle/>
              <a:p>
                <a:pPr algn="ctr"/>
                <a:endParaRPr sz="1400" i="0" dirty="0">
                  <a:latin typeface="+mn-ea"/>
                  <a:sym typeface="FZHei-B01S" panose="02010601030101010101" pitchFamily="2" charset="-122"/>
                </a:endParaRPr>
              </a:p>
            </p:txBody>
          </p:sp>
        </p:grpSp>
        <p:sp>
          <p:nvSpPr>
            <p:cNvPr id="5" name="文本框 18"/>
            <p:cNvSpPr txBox="1"/>
            <p:nvPr/>
          </p:nvSpPr>
          <p:spPr>
            <a:xfrm>
              <a:off x="5857" y="4132"/>
              <a:ext cx="2961" cy="485"/>
            </a:xfrm>
            <a:prstGeom prst="rect">
              <a:avLst/>
            </a:prstGeom>
            <a:noFill/>
            <a:scene3d>
              <a:camera prst="orthographicFront"/>
              <a:lightRig rig="threePt" dir="t"/>
            </a:scene3d>
            <a:sp3d>
              <a:bevelT prst="relaxedInset"/>
            </a:sp3d>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dirty="0">
                  <a:ln>
                    <a:noFill/>
                  </a:ln>
                  <a:effectLst/>
                  <a:uLnTx/>
                  <a:uFillTx/>
                  <a:latin typeface="+mn-ea"/>
                </a:rPr>
                <a:t>Micro LED</a:t>
              </a:r>
              <a:endParaRPr kumimoji="0" lang="en-US" altLang="zh-CN" sz="1400" b="1" i="0" u="none" strike="noStrike" kern="0" cap="none" spc="0" normalizeH="0" baseline="0" noProof="0" dirty="0">
                <a:ln>
                  <a:noFill/>
                </a:ln>
                <a:effectLst/>
                <a:uLnTx/>
                <a:uFillTx/>
                <a:latin typeface="+mn-ea"/>
              </a:endParaRPr>
            </a:p>
          </p:txBody>
        </p:sp>
      </p:grpSp>
      <p:sp>
        <p:nvSpPr>
          <p:cNvPr id="8" name="TextBox 1"/>
          <p:cNvSpPr txBox="1"/>
          <p:nvPr/>
        </p:nvSpPr>
        <p:spPr>
          <a:xfrm>
            <a:off x="440055" y="523403"/>
            <a:ext cx="3198915" cy="461665"/>
          </a:xfrm>
          <a:prstGeom prst="rect">
            <a:avLst/>
          </a:prstGeom>
          <a:noFill/>
        </p:spPr>
        <p:txBody>
          <a:bodyPr wrap="square" rtlCol="0">
            <a:spAutoFit/>
          </a:bodyPr>
          <a:lstStyle/>
          <a:p>
            <a:pPr algn="l"/>
            <a:r>
              <a:rPr lang="zh-CN" altLang="en-US" i="0" dirty="0">
                <a:latin typeface="+mn-ea"/>
                <a:cs typeface="+mn-ea"/>
                <a:sym typeface="+mn-lt"/>
              </a:rPr>
              <a:t>Micro LED的技术关键</a:t>
            </a:r>
            <a:endParaRPr lang="zh-CN" altLang="en-US" i="0" dirty="0">
              <a:latin typeface="+mn-ea"/>
              <a:cs typeface="+mn-ea"/>
              <a:sym typeface="+mn-lt"/>
            </a:endParaRPr>
          </a:p>
        </p:txBody>
      </p:sp>
      <p:sp>
        <p:nvSpPr>
          <p:cNvPr id="9" name="Rectangle 2"/>
          <p:cNvSpPr/>
          <p:nvPr/>
        </p:nvSpPr>
        <p:spPr>
          <a:xfrm>
            <a:off x="381665" y="82938"/>
            <a:ext cx="4343048" cy="461665"/>
          </a:xfrm>
          <a:prstGeom prst="rect">
            <a:avLst/>
          </a:prstGeom>
        </p:spPr>
        <p:txBody>
          <a:bodyPr wrap="none">
            <a:spAutoFit/>
          </a:bodyPr>
          <a:lstStyle/>
          <a:p>
            <a:pPr algn="l"/>
            <a:r>
              <a:rPr lang="en-US" i="0" dirty="0">
                <a:latin typeface="+mn-ea"/>
                <a:cs typeface="+mn-ea"/>
                <a:sym typeface="+mn-lt"/>
              </a:rPr>
              <a:t>Key Technologies for Micro LED</a:t>
            </a:r>
            <a:endParaRPr lang="en-US" i="0" dirty="0">
              <a:latin typeface="+mn-ea"/>
              <a:cs typeface="+mn-ea"/>
              <a:sym typeface="+mn-lt"/>
            </a:endParaRPr>
          </a:p>
        </p:txBody>
      </p:sp>
      <p:grpSp>
        <p:nvGrpSpPr>
          <p:cNvPr id="16" name="组合 15"/>
          <p:cNvGrpSpPr/>
          <p:nvPr/>
        </p:nvGrpSpPr>
        <p:grpSpPr>
          <a:xfrm>
            <a:off x="139700" y="1052797"/>
            <a:ext cx="4053625" cy="1204785"/>
            <a:chOff x="323215" y="1412875"/>
            <a:chExt cx="4053625" cy="1204785"/>
          </a:xfrm>
        </p:grpSpPr>
        <p:sp>
          <p:nvSpPr>
            <p:cNvPr id="17" name="任意多边形: 形状 205"/>
            <p:cNvSpPr/>
            <p:nvPr/>
          </p:nvSpPr>
          <p:spPr bwMode="auto">
            <a:xfrm>
              <a:off x="3822485" y="2063305"/>
              <a:ext cx="554355" cy="554355"/>
            </a:xfrm>
            <a:custGeom>
              <a:avLst/>
              <a:gdLst>
                <a:gd name="T0" fmla="*/ 390 w 474"/>
                <a:gd name="T1" fmla="*/ 84 h 474"/>
                <a:gd name="T2" fmla="*/ 390 w 474"/>
                <a:gd name="T3" fmla="*/ 390 h 474"/>
                <a:gd name="T4" fmla="*/ 84 w 474"/>
                <a:gd name="T5" fmla="*/ 390 h 474"/>
                <a:gd name="T6" fmla="*/ 84 w 474"/>
                <a:gd name="T7" fmla="*/ 84 h 474"/>
                <a:gd name="T8" fmla="*/ 390 w 474"/>
                <a:gd name="T9" fmla="*/ 84 h 474"/>
              </a:gdLst>
              <a:ahLst/>
              <a:cxnLst>
                <a:cxn ang="0">
                  <a:pos x="T0" y="T1"/>
                </a:cxn>
                <a:cxn ang="0">
                  <a:pos x="T2" y="T3"/>
                </a:cxn>
                <a:cxn ang="0">
                  <a:pos x="T4" y="T5"/>
                </a:cxn>
                <a:cxn ang="0">
                  <a:pos x="T6" y="T7"/>
                </a:cxn>
                <a:cxn ang="0">
                  <a:pos x="T8" y="T9"/>
                </a:cxn>
              </a:cxnLst>
              <a:rect l="0" t="0" r="r" b="b"/>
              <a:pathLst>
                <a:path w="474" h="474">
                  <a:moveTo>
                    <a:pt x="390" y="84"/>
                  </a:moveTo>
                  <a:cubicBezTo>
                    <a:pt x="474" y="168"/>
                    <a:pt x="474" y="305"/>
                    <a:pt x="390" y="390"/>
                  </a:cubicBezTo>
                  <a:cubicBezTo>
                    <a:pt x="305" y="474"/>
                    <a:pt x="168" y="474"/>
                    <a:pt x="84" y="390"/>
                  </a:cubicBezTo>
                  <a:cubicBezTo>
                    <a:pt x="0" y="305"/>
                    <a:pt x="0" y="168"/>
                    <a:pt x="84" y="84"/>
                  </a:cubicBezTo>
                  <a:cubicBezTo>
                    <a:pt x="168" y="0"/>
                    <a:pt x="305" y="0"/>
                    <a:pt x="390" y="84"/>
                  </a:cubicBezTo>
                  <a:close/>
                </a:path>
              </a:pathLst>
            </a:custGeom>
            <a:solidFill>
              <a:srgbClr val="84CBC5"/>
            </a:solidFill>
            <a:ln w="58738" cap="flat">
              <a:noFill/>
              <a:prstDash val="solid"/>
              <a:miter lim="8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i="0" dirty="0">
                  <a:latin typeface="+mn-ea"/>
                  <a:sym typeface="FZHei-B01S" panose="02010601030101010101" pitchFamily="2" charset="-122"/>
                </a:rPr>
                <a:t>01</a:t>
              </a:r>
              <a:endParaRPr lang="en-US" sz="1400" i="0" dirty="0">
                <a:latin typeface="+mn-ea"/>
                <a:sym typeface="FZHei-B01S" panose="02010601030101010101" pitchFamily="2" charset="-122"/>
              </a:endParaRPr>
            </a:p>
          </p:txBody>
        </p:sp>
        <p:grpSp>
          <p:nvGrpSpPr>
            <p:cNvPr id="18" name="组合 17"/>
            <p:cNvGrpSpPr/>
            <p:nvPr/>
          </p:nvGrpSpPr>
          <p:grpSpPr>
            <a:xfrm>
              <a:off x="323215" y="1412875"/>
              <a:ext cx="3211195" cy="1142365"/>
              <a:chOff x="509" y="2225"/>
              <a:chExt cx="5057" cy="1799"/>
            </a:xfrm>
          </p:grpSpPr>
          <p:cxnSp>
            <p:nvCxnSpPr>
              <p:cNvPr id="19" name="直接连接符 18"/>
              <p:cNvCxnSpPr/>
              <p:nvPr/>
            </p:nvCxnSpPr>
            <p:spPr>
              <a:xfrm flipH="1">
                <a:off x="4881" y="3573"/>
                <a:ext cx="685" cy="0"/>
              </a:xfrm>
              <a:prstGeom prst="line">
                <a:avLst/>
              </a:prstGeom>
              <a:ln>
                <a:solidFill>
                  <a:srgbClr val="84CBC5"/>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509" y="2225"/>
                <a:ext cx="4611" cy="1799"/>
                <a:chOff x="-419" y="2321"/>
                <a:chExt cx="4611" cy="1799"/>
              </a:xfrm>
            </p:grpSpPr>
            <p:sp>
              <p:nvSpPr>
                <p:cNvPr id="21" name="文本框 20"/>
                <p:cNvSpPr txBox="1"/>
                <p:nvPr/>
              </p:nvSpPr>
              <p:spPr>
                <a:xfrm>
                  <a:off x="-419" y="2876"/>
                  <a:ext cx="4611" cy="12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200"/>
                    </a:spcAft>
                    <a:buClrTx/>
                    <a:buSzTx/>
                    <a:buFontTx/>
                    <a:buNone/>
                    <a:defRPr/>
                  </a:pPr>
                  <a:r>
                    <a:rPr lang="en-US" altLang="zh-CN" sz="1400" i="0" kern="0" noProof="0" dirty="0" smtClean="0">
                      <a:ln>
                        <a:noFill/>
                      </a:ln>
                      <a:effectLst/>
                      <a:uLnTx/>
                      <a:uFillTx/>
                      <a:latin typeface="+mn-ea"/>
                      <a:cs typeface="思源黑体 CN Normal" panose="020B0400000000000000" charset="-122"/>
                      <a:sym typeface="+mn-ea"/>
                    </a:rPr>
                    <a:t>LED</a:t>
                  </a:r>
                  <a:r>
                    <a:rPr lang="zh-CN" altLang="en-US" sz="1400" i="0" kern="0" noProof="0" dirty="0">
                      <a:ln>
                        <a:noFill/>
                      </a:ln>
                      <a:effectLst/>
                      <a:uLnTx/>
                      <a:uFillTx/>
                      <a:latin typeface="+mn-ea"/>
                      <a:cs typeface="思源黑体 CN Normal" panose="020B0400000000000000" charset="-122"/>
                      <a:sym typeface="+mn-ea"/>
                    </a:rPr>
                    <a:t>波长一致性</a:t>
                  </a:r>
                  <a:endParaRPr kumimoji="0" lang="en-US" altLang="zh-CN" sz="1400" b="0" i="0" u="none" strike="noStrike" kern="0" cap="none" spc="0" normalizeH="0" baseline="0" noProof="0" dirty="0">
                    <a:ln>
                      <a:noFill/>
                    </a:ln>
                    <a:effectLst/>
                    <a:uLnTx/>
                    <a:uFillTx/>
                    <a:latin typeface="+mn-ea"/>
                    <a:cs typeface="思源黑体 CN Normal" panose="020B0400000000000000" charset="-122"/>
                  </a:endParaRPr>
                </a:p>
                <a:p>
                  <a:pPr marL="0" marR="0" lvl="0" indent="0" defTabSz="914400" eaLnBrk="1" fontAlgn="auto" latinLnBrk="0" hangingPunct="1">
                    <a:lnSpc>
                      <a:spcPct val="100000"/>
                    </a:lnSpc>
                    <a:spcBef>
                      <a:spcPts val="0"/>
                    </a:spcBef>
                    <a:spcAft>
                      <a:spcPts val="200"/>
                    </a:spcAft>
                    <a:buClrTx/>
                    <a:buSzTx/>
                    <a:buFontTx/>
                    <a:buNone/>
                    <a:defRPr/>
                  </a:pPr>
                  <a:r>
                    <a:rPr lang="zh-CN" altLang="en-US" sz="1400" i="0" kern="0" noProof="0" dirty="0" smtClean="0">
                      <a:ln>
                        <a:noFill/>
                      </a:ln>
                      <a:effectLst/>
                      <a:uLnTx/>
                      <a:uFillTx/>
                      <a:latin typeface="+mn-ea"/>
                      <a:cs typeface="思源黑体 CN Normal" panose="020B0400000000000000" charset="-122"/>
                      <a:sym typeface="+mn-ea"/>
                    </a:rPr>
                    <a:t>外延缺陷</a:t>
                  </a:r>
                  <a:r>
                    <a:rPr lang="zh-CN" altLang="en-US" sz="1400" i="0" kern="0" noProof="0" dirty="0">
                      <a:ln>
                        <a:noFill/>
                      </a:ln>
                      <a:effectLst/>
                      <a:uLnTx/>
                      <a:uFillTx/>
                      <a:latin typeface="+mn-ea"/>
                      <a:cs typeface="思源黑体 CN Normal" panose="020B0400000000000000" charset="-122"/>
                      <a:sym typeface="+mn-ea"/>
                    </a:rPr>
                    <a:t>和</a:t>
                  </a:r>
                  <a:r>
                    <a:rPr lang="en-US" altLang="zh-CN" sz="1400" i="0" kern="0" noProof="0" dirty="0">
                      <a:ln>
                        <a:noFill/>
                      </a:ln>
                      <a:effectLst/>
                      <a:uLnTx/>
                      <a:uFillTx/>
                      <a:latin typeface="+mn-ea"/>
                      <a:cs typeface="思源黑体 CN Normal" panose="020B0400000000000000" charset="-122"/>
                      <a:sym typeface="+mn-ea"/>
                    </a:rPr>
                    <a:t>particle</a:t>
                  </a:r>
                  <a:r>
                    <a:rPr lang="zh-CN" altLang="en-US" sz="1400" i="0" kern="0" noProof="0" dirty="0">
                      <a:ln>
                        <a:noFill/>
                      </a:ln>
                      <a:effectLst/>
                      <a:uLnTx/>
                      <a:uFillTx/>
                      <a:latin typeface="+mn-ea"/>
                      <a:cs typeface="思源黑体 CN Normal" panose="020B0400000000000000" charset="-122"/>
                      <a:sym typeface="+mn-ea"/>
                    </a:rPr>
                    <a:t>的有效控制</a:t>
                  </a:r>
                  <a:endParaRPr kumimoji="0" lang="zh-CN" altLang="en-US" sz="1400" b="0" i="0" u="none" strike="noStrike" kern="0" cap="none" spc="0" normalizeH="0" baseline="0" noProof="0" dirty="0">
                    <a:ln>
                      <a:noFill/>
                    </a:ln>
                    <a:effectLst/>
                    <a:uLnTx/>
                    <a:uFillTx/>
                    <a:latin typeface="+mn-ea"/>
                    <a:cs typeface="思源黑体 CN Normal" panose="020B0400000000000000" charset="-122"/>
                  </a:endParaRPr>
                </a:p>
                <a:p>
                  <a:pPr marL="0" marR="0" lvl="0" indent="0" defTabSz="914400" eaLnBrk="1" fontAlgn="auto" latinLnBrk="0" hangingPunct="1">
                    <a:lnSpc>
                      <a:spcPct val="100000"/>
                    </a:lnSpc>
                    <a:spcBef>
                      <a:spcPts val="0"/>
                    </a:spcBef>
                    <a:spcAft>
                      <a:spcPts val="200"/>
                    </a:spcAft>
                    <a:buClrTx/>
                    <a:buSzTx/>
                    <a:buFontTx/>
                    <a:buNone/>
                    <a:defRPr/>
                  </a:pPr>
                  <a:r>
                    <a:rPr lang="zh-CN" altLang="en-US" sz="1400" i="0" kern="0" noProof="0" dirty="0" smtClean="0">
                      <a:ln>
                        <a:noFill/>
                      </a:ln>
                      <a:effectLst/>
                      <a:uLnTx/>
                      <a:uFillTx/>
                      <a:latin typeface="+mn-ea"/>
                      <a:cs typeface="思源黑体 CN Normal" panose="020B0400000000000000" charset="-122"/>
                      <a:sym typeface="Symbol" panose="05050102010706020507"/>
                    </a:rPr>
                    <a:t></a:t>
                  </a:r>
                  <a:r>
                    <a:rPr lang="en-US" altLang="zh-CN" sz="1400" i="0" kern="0" noProof="0" dirty="0">
                      <a:ln>
                        <a:noFill/>
                      </a:ln>
                      <a:effectLst/>
                      <a:uLnTx/>
                      <a:uFillTx/>
                      <a:latin typeface="+mn-ea"/>
                      <a:cs typeface="思源黑体 CN Normal" panose="020B0400000000000000" charset="-122"/>
                      <a:sym typeface="+mn-ea"/>
                    </a:rPr>
                    <a:t>A</a:t>
                  </a:r>
                  <a:r>
                    <a:rPr lang="zh-CN" altLang="en-US" sz="1400" i="0" kern="0" noProof="0" dirty="0">
                      <a:ln>
                        <a:noFill/>
                      </a:ln>
                      <a:effectLst/>
                      <a:uLnTx/>
                      <a:uFillTx/>
                      <a:latin typeface="+mn-ea"/>
                      <a:cs typeface="思源黑体 CN Normal" panose="020B0400000000000000" charset="-122"/>
                      <a:sym typeface="+mn-ea"/>
                    </a:rPr>
                    <a:t>级驱动电流下光电性能高度一致</a:t>
                  </a:r>
                  <a:endParaRPr lang="zh-CN" altLang="en-US" sz="1400" i="0" dirty="0">
                    <a:latin typeface="+mn-ea"/>
                    <a:cs typeface="思源黑体 CN Normal" panose="020B0400000000000000" charset="-122"/>
                  </a:endParaRPr>
                </a:p>
              </p:txBody>
            </p:sp>
            <p:sp>
              <p:nvSpPr>
                <p:cNvPr id="22" name="文本框 21"/>
                <p:cNvSpPr txBox="1"/>
                <p:nvPr/>
              </p:nvSpPr>
              <p:spPr>
                <a:xfrm>
                  <a:off x="-419" y="2321"/>
                  <a:ext cx="3520" cy="485"/>
                </a:xfrm>
                <a:prstGeom prst="rect">
                  <a:avLst/>
                </a:prstGeom>
                <a:noFill/>
              </p:spPr>
              <p:txBody>
                <a:bodyPr wrap="square" rtlCol="0">
                  <a:spAutoFit/>
                </a:bodyPr>
                <a:lstStyle/>
                <a:p>
                  <a:r>
                    <a:rPr lang="zh-CN" altLang="en-US" sz="1400" b="1" i="0" dirty="0">
                      <a:latin typeface="思源黑体 CN Bold" panose="020B0800000000000000" charset="-122"/>
                      <a:ea typeface="思源黑体 CN Bold" panose="020B0800000000000000" charset="-122"/>
                      <a:sym typeface="FZHei-B01S" panose="02010601030101010101" pitchFamily="2" charset="-122"/>
                    </a:rPr>
                    <a:t>外延材料的高度一致性</a:t>
                  </a:r>
                  <a:endParaRPr lang="zh-CN" altLang="en-US" sz="1400" b="1" i="0" dirty="0">
                    <a:latin typeface="思源黑体 CN Bold" panose="020B0800000000000000" charset="-122"/>
                    <a:ea typeface="思源黑体 CN Bold" panose="020B0800000000000000" charset="-122"/>
                    <a:sym typeface="FZHei-B01S" panose="02010601030101010101" pitchFamily="2" charset="-122"/>
                  </a:endParaRPr>
                </a:p>
              </p:txBody>
            </p:sp>
          </p:grpSp>
        </p:grpSp>
      </p:grpSp>
      <p:grpSp>
        <p:nvGrpSpPr>
          <p:cNvPr id="23" name="组合 22"/>
          <p:cNvGrpSpPr/>
          <p:nvPr/>
        </p:nvGrpSpPr>
        <p:grpSpPr>
          <a:xfrm>
            <a:off x="38681" y="2574399"/>
            <a:ext cx="3762125" cy="1254760"/>
            <a:chOff x="9525" y="2524760"/>
            <a:chExt cx="3809365" cy="1254760"/>
          </a:xfrm>
        </p:grpSpPr>
        <p:sp>
          <p:nvSpPr>
            <p:cNvPr id="24" name="任意多边形: 形状 205"/>
            <p:cNvSpPr/>
            <p:nvPr/>
          </p:nvSpPr>
          <p:spPr bwMode="auto">
            <a:xfrm>
              <a:off x="3264535" y="2562860"/>
              <a:ext cx="554355" cy="554355"/>
            </a:xfrm>
            <a:custGeom>
              <a:avLst/>
              <a:gdLst>
                <a:gd name="T0" fmla="*/ 390 w 474"/>
                <a:gd name="T1" fmla="*/ 84 h 474"/>
                <a:gd name="T2" fmla="*/ 390 w 474"/>
                <a:gd name="T3" fmla="*/ 390 h 474"/>
                <a:gd name="T4" fmla="*/ 84 w 474"/>
                <a:gd name="T5" fmla="*/ 390 h 474"/>
                <a:gd name="T6" fmla="*/ 84 w 474"/>
                <a:gd name="T7" fmla="*/ 84 h 474"/>
                <a:gd name="T8" fmla="*/ 390 w 474"/>
                <a:gd name="T9" fmla="*/ 84 h 474"/>
              </a:gdLst>
              <a:ahLst/>
              <a:cxnLst>
                <a:cxn ang="0">
                  <a:pos x="T0" y="T1"/>
                </a:cxn>
                <a:cxn ang="0">
                  <a:pos x="T2" y="T3"/>
                </a:cxn>
                <a:cxn ang="0">
                  <a:pos x="T4" y="T5"/>
                </a:cxn>
                <a:cxn ang="0">
                  <a:pos x="T6" y="T7"/>
                </a:cxn>
                <a:cxn ang="0">
                  <a:pos x="T8" y="T9"/>
                </a:cxn>
              </a:cxnLst>
              <a:rect l="0" t="0" r="r" b="b"/>
              <a:pathLst>
                <a:path w="474" h="474">
                  <a:moveTo>
                    <a:pt x="390" y="84"/>
                  </a:moveTo>
                  <a:cubicBezTo>
                    <a:pt x="474" y="168"/>
                    <a:pt x="474" y="305"/>
                    <a:pt x="390" y="390"/>
                  </a:cubicBezTo>
                  <a:cubicBezTo>
                    <a:pt x="305" y="474"/>
                    <a:pt x="168" y="474"/>
                    <a:pt x="84" y="390"/>
                  </a:cubicBezTo>
                  <a:cubicBezTo>
                    <a:pt x="0" y="305"/>
                    <a:pt x="0" y="168"/>
                    <a:pt x="84" y="84"/>
                  </a:cubicBezTo>
                  <a:cubicBezTo>
                    <a:pt x="168" y="0"/>
                    <a:pt x="305" y="0"/>
                    <a:pt x="390" y="84"/>
                  </a:cubicBezTo>
                  <a:close/>
                </a:path>
              </a:pathLst>
            </a:custGeom>
            <a:solidFill>
              <a:schemeClr val="bg1">
                <a:lumMod val="50000"/>
              </a:schemeClr>
            </a:solidFill>
            <a:ln w="58738" cap="flat">
              <a:noFill/>
              <a:prstDash val="solid"/>
              <a:miter lim="8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i="0">
                  <a:latin typeface="思源黑体 CN Heavy" panose="020B0A00000000000000" charset="-122"/>
                  <a:ea typeface="思源黑体 CN Heavy" panose="020B0A00000000000000" charset="-122"/>
                  <a:sym typeface="FZHei-B01S" panose="02010601030101010101" pitchFamily="2" charset="-122"/>
                </a:rPr>
                <a:t>02</a:t>
              </a:r>
              <a:endParaRPr lang="en-US" sz="1400" i="0">
                <a:latin typeface="思源黑体 CN Heavy" panose="020B0A00000000000000" charset="-122"/>
                <a:ea typeface="思源黑体 CN Heavy" panose="020B0A00000000000000" charset="-122"/>
                <a:sym typeface="FZHei-B01S" panose="02010601030101010101" pitchFamily="2" charset="-122"/>
              </a:endParaRPr>
            </a:p>
          </p:txBody>
        </p:sp>
        <p:grpSp>
          <p:nvGrpSpPr>
            <p:cNvPr id="25" name="组合 24"/>
            <p:cNvGrpSpPr/>
            <p:nvPr/>
          </p:nvGrpSpPr>
          <p:grpSpPr>
            <a:xfrm>
              <a:off x="9525" y="2524760"/>
              <a:ext cx="3068320" cy="1254760"/>
              <a:chOff x="15" y="3976"/>
              <a:chExt cx="4832" cy="1976"/>
            </a:xfrm>
          </p:grpSpPr>
          <p:cxnSp>
            <p:nvCxnSpPr>
              <p:cNvPr id="26" name="直接连接符 25"/>
              <p:cNvCxnSpPr/>
              <p:nvPr/>
            </p:nvCxnSpPr>
            <p:spPr>
              <a:xfrm flipH="1">
                <a:off x="4162" y="4456"/>
                <a:ext cx="685" cy="0"/>
              </a:xfrm>
              <a:prstGeom prst="line">
                <a:avLst/>
              </a:prstGeom>
              <a:ln>
                <a:solidFill>
                  <a:srgbClr val="84CBC5"/>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15" y="3976"/>
                <a:ext cx="4690" cy="1976"/>
                <a:chOff x="542" y="2483"/>
                <a:chExt cx="3812" cy="1976"/>
              </a:xfrm>
            </p:grpSpPr>
            <p:sp>
              <p:nvSpPr>
                <p:cNvPr id="28" name="文本框 27"/>
                <p:cNvSpPr txBox="1"/>
                <p:nvPr/>
              </p:nvSpPr>
              <p:spPr>
                <a:xfrm>
                  <a:off x="542" y="2876"/>
                  <a:ext cx="3652" cy="158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200"/>
                    </a:spcAft>
                    <a:buClrTx/>
                    <a:buSzTx/>
                    <a:buFontTx/>
                    <a:buNone/>
                    <a:defRPr/>
                  </a:pPr>
                  <a:r>
                    <a:rPr sz="1400" i="0" kern="0" noProof="0" dirty="0">
                      <a:ln>
                        <a:noFill/>
                      </a:ln>
                      <a:effectLst/>
                      <a:uLnTx/>
                      <a:uFillTx/>
                      <a:latin typeface="+mj-ea"/>
                      <a:ea typeface="+mj-ea"/>
                      <a:cs typeface="思源黑体 CN Normal" panose="020B0400000000000000" charset="-122"/>
                      <a:sym typeface="+mn-ea"/>
                    </a:rPr>
                    <a:t> Sub微米级的工艺线宽控制</a:t>
                  </a:r>
                  <a:endParaRPr sz="1400" i="0" kern="0" noProof="0" dirty="0">
                    <a:ln>
                      <a:noFill/>
                    </a:ln>
                    <a:effectLst/>
                    <a:uLnTx/>
                    <a:uFillTx/>
                    <a:latin typeface="+mj-ea"/>
                    <a:ea typeface="+mj-ea"/>
                    <a:cs typeface="思源黑体 CN Normal" panose="020B0400000000000000" charset="-122"/>
                    <a:sym typeface="+mn-ea"/>
                  </a:endParaRPr>
                </a:p>
                <a:p>
                  <a:pPr marL="0" marR="0" lvl="0" indent="0" defTabSz="914400" eaLnBrk="1" fontAlgn="auto" latinLnBrk="0" hangingPunct="1">
                    <a:lnSpc>
                      <a:spcPct val="100000"/>
                    </a:lnSpc>
                    <a:spcBef>
                      <a:spcPts val="0"/>
                    </a:spcBef>
                    <a:spcAft>
                      <a:spcPts val="200"/>
                    </a:spcAft>
                    <a:buClrTx/>
                    <a:buSzTx/>
                    <a:buFontTx/>
                    <a:buNone/>
                    <a:defRPr/>
                  </a:pPr>
                  <a:r>
                    <a:rPr sz="1400" i="0" kern="0" noProof="0" dirty="0">
                      <a:ln>
                        <a:noFill/>
                      </a:ln>
                      <a:effectLst/>
                      <a:uLnTx/>
                      <a:uFillTx/>
                      <a:latin typeface="+mj-ea"/>
                      <a:ea typeface="+mj-ea"/>
                      <a:cs typeface="思源黑体 CN Normal" panose="020B0400000000000000" charset="-122"/>
                      <a:sym typeface="+mn-ea"/>
                    </a:rPr>
                    <a:t> </a:t>
                  </a:r>
                  <a:r>
                    <a:rPr sz="1400" i="0" kern="0" noProof="0" dirty="0" err="1" smtClean="0">
                      <a:ln>
                        <a:noFill/>
                      </a:ln>
                      <a:effectLst/>
                      <a:uLnTx/>
                      <a:uFillTx/>
                      <a:latin typeface="+mj-ea"/>
                      <a:ea typeface="+mj-ea"/>
                      <a:cs typeface="思源黑体 CN Normal" panose="020B0400000000000000" charset="-122"/>
                      <a:sym typeface="+mn-ea"/>
                    </a:rPr>
                    <a:t>衬底剥离技术</a:t>
                  </a:r>
                  <a:r>
                    <a:rPr sz="1400" i="0" kern="0" noProof="0" dirty="0" err="1">
                      <a:ln>
                        <a:noFill/>
                      </a:ln>
                      <a:effectLst/>
                      <a:uLnTx/>
                      <a:uFillTx/>
                      <a:latin typeface="+mj-ea"/>
                      <a:ea typeface="+mj-ea"/>
                      <a:cs typeface="思源黑体 CN Normal" panose="020B0400000000000000" charset="-122"/>
                      <a:sym typeface="+mn-ea"/>
                    </a:rPr>
                    <a:t>，侧面保护技术</a:t>
                  </a:r>
                  <a:endParaRPr sz="1400" i="0" kern="0" noProof="0" dirty="0">
                    <a:ln>
                      <a:noFill/>
                    </a:ln>
                    <a:effectLst/>
                    <a:uLnTx/>
                    <a:uFillTx/>
                    <a:latin typeface="+mj-ea"/>
                    <a:ea typeface="+mj-ea"/>
                    <a:cs typeface="思源黑体 CN Normal" panose="020B0400000000000000" charset="-122"/>
                    <a:sym typeface="+mn-ea"/>
                  </a:endParaRPr>
                </a:p>
                <a:p>
                  <a:pPr marL="0" marR="0" lvl="0" indent="0" defTabSz="914400" eaLnBrk="1" fontAlgn="auto" latinLnBrk="0" hangingPunct="1">
                    <a:lnSpc>
                      <a:spcPct val="100000"/>
                    </a:lnSpc>
                    <a:spcBef>
                      <a:spcPts val="0"/>
                    </a:spcBef>
                    <a:spcAft>
                      <a:spcPts val="200"/>
                    </a:spcAft>
                    <a:buClrTx/>
                    <a:buSzTx/>
                    <a:buFontTx/>
                    <a:buNone/>
                    <a:defRPr/>
                  </a:pPr>
                  <a:r>
                    <a:rPr sz="1400" i="0" kern="0" noProof="0" dirty="0">
                      <a:ln>
                        <a:noFill/>
                      </a:ln>
                      <a:effectLst/>
                      <a:uLnTx/>
                      <a:uFillTx/>
                      <a:latin typeface="+mj-ea"/>
                      <a:ea typeface="+mj-ea"/>
                      <a:cs typeface="思源黑体 CN Normal" panose="020B0400000000000000" charset="-122"/>
                      <a:sym typeface="+mn-ea"/>
                    </a:rPr>
                    <a:t> </a:t>
                  </a:r>
                  <a:r>
                    <a:rPr sz="1400" i="0" kern="0" noProof="0" dirty="0" err="1" smtClean="0">
                      <a:ln>
                        <a:noFill/>
                      </a:ln>
                      <a:effectLst/>
                      <a:uLnTx/>
                      <a:uFillTx/>
                      <a:latin typeface="+mj-ea"/>
                      <a:ea typeface="+mj-ea"/>
                      <a:cs typeface="思源黑体 CN Normal" panose="020B0400000000000000" charset="-122"/>
                      <a:sym typeface="+mn-ea"/>
                    </a:rPr>
                    <a:t>高良率芯片制程</a:t>
                  </a:r>
                  <a:r>
                    <a:rPr sz="1400" i="0" kern="0" noProof="0" dirty="0" err="1">
                      <a:ln>
                        <a:noFill/>
                      </a:ln>
                      <a:effectLst/>
                      <a:uLnTx/>
                      <a:uFillTx/>
                      <a:latin typeface="+mj-ea"/>
                      <a:ea typeface="+mj-ea"/>
                      <a:cs typeface="思源黑体 CN Normal" panose="020B0400000000000000" charset="-122"/>
                      <a:sym typeface="+mn-ea"/>
                    </a:rPr>
                    <a:t>，巨量芯片测试表征分</a:t>
                  </a:r>
                  <a:r>
                    <a:rPr sz="1400" i="0" kern="0" dirty="0">
                      <a:latin typeface="+mj-ea"/>
                      <a:ea typeface="+mj-ea"/>
                      <a:cs typeface="思源黑体 CN Normal" panose="020B0400000000000000" charset="-122"/>
                      <a:sym typeface="+mn-ea"/>
                    </a:rPr>
                    <a:t>BIN</a:t>
                  </a:r>
                  <a:endParaRPr sz="1400" i="0" kern="0" dirty="0">
                    <a:latin typeface="+mj-ea"/>
                    <a:ea typeface="+mj-ea"/>
                    <a:cs typeface="思源黑体 CN Normal" panose="020B0400000000000000" charset="-122"/>
                    <a:sym typeface="+mn-ea"/>
                  </a:endParaRPr>
                </a:p>
              </p:txBody>
            </p:sp>
            <p:sp>
              <p:nvSpPr>
                <p:cNvPr id="29" name="文本框 28"/>
                <p:cNvSpPr txBox="1"/>
                <p:nvPr/>
              </p:nvSpPr>
              <p:spPr>
                <a:xfrm>
                  <a:off x="542" y="2483"/>
                  <a:ext cx="3812" cy="485"/>
                </a:xfrm>
                <a:prstGeom prst="rect">
                  <a:avLst/>
                </a:prstGeom>
                <a:noFill/>
              </p:spPr>
              <p:txBody>
                <a:bodyPr wrap="square" rtlCol="0">
                  <a:spAutoFit/>
                </a:bodyPr>
                <a:lstStyle/>
                <a:p>
                  <a:r>
                    <a:rPr lang="zh-CN" altLang="en-US" sz="1400" b="1" i="0" dirty="0">
                      <a:latin typeface="思源黑体 CN Bold" panose="020B0800000000000000" charset="-122"/>
                      <a:ea typeface="思源黑体 CN Bold" panose="020B0800000000000000" charset="-122"/>
                      <a:sym typeface="FZHei-B01S" panose="02010601030101010101" pitchFamily="2" charset="-122"/>
                    </a:rPr>
                    <a:t>微米级芯片制作的精度控制和良率</a:t>
                  </a:r>
                  <a:endParaRPr lang="zh-CN" altLang="en-US" sz="1400" b="1" i="0" dirty="0">
                    <a:latin typeface="思源黑体 CN Bold" panose="020B0800000000000000" charset="-122"/>
                    <a:ea typeface="思源黑体 CN Bold" panose="020B0800000000000000" charset="-122"/>
                    <a:sym typeface="FZHei-B01S" panose="02010601030101010101" pitchFamily="2" charset="-122"/>
                  </a:endParaRPr>
                </a:p>
              </p:txBody>
            </p:sp>
          </p:grpSp>
        </p:grpSp>
      </p:grpSp>
      <p:grpSp>
        <p:nvGrpSpPr>
          <p:cNvPr id="30" name="组合 29"/>
          <p:cNvGrpSpPr/>
          <p:nvPr/>
        </p:nvGrpSpPr>
        <p:grpSpPr>
          <a:xfrm>
            <a:off x="388436" y="3634075"/>
            <a:ext cx="4023906" cy="1859235"/>
            <a:chOff x="567690" y="2957875"/>
            <a:chExt cx="4023906" cy="1859235"/>
          </a:xfrm>
        </p:grpSpPr>
        <p:sp>
          <p:nvSpPr>
            <p:cNvPr id="31" name="任意多边形: 形状 205"/>
            <p:cNvSpPr/>
            <p:nvPr/>
          </p:nvSpPr>
          <p:spPr bwMode="auto">
            <a:xfrm>
              <a:off x="4037241" y="2957875"/>
              <a:ext cx="554355" cy="554355"/>
            </a:xfrm>
            <a:custGeom>
              <a:avLst/>
              <a:gdLst>
                <a:gd name="T0" fmla="*/ 390 w 474"/>
                <a:gd name="T1" fmla="*/ 84 h 474"/>
                <a:gd name="T2" fmla="*/ 390 w 474"/>
                <a:gd name="T3" fmla="*/ 390 h 474"/>
                <a:gd name="T4" fmla="*/ 84 w 474"/>
                <a:gd name="T5" fmla="*/ 390 h 474"/>
                <a:gd name="T6" fmla="*/ 84 w 474"/>
                <a:gd name="T7" fmla="*/ 84 h 474"/>
                <a:gd name="T8" fmla="*/ 390 w 474"/>
                <a:gd name="T9" fmla="*/ 84 h 474"/>
              </a:gdLst>
              <a:ahLst/>
              <a:cxnLst>
                <a:cxn ang="0">
                  <a:pos x="T0" y="T1"/>
                </a:cxn>
                <a:cxn ang="0">
                  <a:pos x="T2" y="T3"/>
                </a:cxn>
                <a:cxn ang="0">
                  <a:pos x="T4" y="T5"/>
                </a:cxn>
                <a:cxn ang="0">
                  <a:pos x="T6" y="T7"/>
                </a:cxn>
                <a:cxn ang="0">
                  <a:pos x="T8" y="T9"/>
                </a:cxn>
              </a:cxnLst>
              <a:rect l="0" t="0" r="r" b="b"/>
              <a:pathLst>
                <a:path w="474" h="474">
                  <a:moveTo>
                    <a:pt x="390" y="84"/>
                  </a:moveTo>
                  <a:cubicBezTo>
                    <a:pt x="474" y="168"/>
                    <a:pt x="474" y="305"/>
                    <a:pt x="390" y="390"/>
                  </a:cubicBezTo>
                  <a:cubicBezTo>
                    <a:pt x="305" y="474"/>
                    <a:pt x="168" y="474"/>
                    <a:pt x="84" y="390"/>
                  </a:cubicBezTo>
                  <a:cubicBezTo>
                    <a:pt x="0" y="305"/>
                    <a:pt x="0" y="168"/>
                    <a:pt x="84" y="84"/>
                  </a:cubicBezTo>
                  <a:cubicBezTo>
                    <a:pt x="168" y="0"/>
                    <a:pt x="305" y="0"/>
                    <a:pt x="390" y="84"/>
                  </a:cubicBezTo>
                  <a:close/>
                </a:path>
              </a:pathLst>
            </a:custGeom>
            <a:solidFill>
              <a:srgbClr val="84CBC5"/>
            </a:solidFill>
            <a:ln w="58738" cap="flat">
              <a:noFill/>
              <a:prstDash val="solid"/>
              <a:miter lim="8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i="0" dirty="0">
                  <a:latin typeface="+mn-ea"/>
                  <a:sym typeface="FZHei-B01S" panose="02010601030101010101" pitchFamily="2" charset="-122"/>
                </a:rPr>
                <a:t>03</a:t>
              </a:r>
              <a:endParaRPr lang="en-US" sz="1400" i="0" dirty="0">
                <a:latin typeface="+mn-ea"/>
                <a:sym typeface="FZHei-B01S" panose="02010601030101010101" pitchFamily="2" charset="-122"/>
              </a:endParaRPr>
            </a:p>
          </p:txBody>
        </p:sp>
        <p:grpSp>
          <p:nvGrpSpPr>
            <p:cNvPr id="32" name="组合 31"/>
            <p:cNvGrpSpPr/>
            <p:nvPr/>
          </p:nvGrpSpPr>
          <p:grpSpPr>
            <a:xfrm>
              <a:off x="567690" y="3437890"/>
              <a:ext cx="3279140" cy="1379220"/>
              <a:chOff x="894" y="5414"/>
              <a:chExt cx="5164" cy="2172"/>
            </a:xfrm>
          </p:grpSpPr>
          <p:cxnSp>
            <p:nvCxnSpPr>
              <p:cNvPr id="33" name="直接连接符 32"/>
              <p:cNvCxnSpPr/>
              <p:nvPr/>
            </p:nvCxnSpPr>
            <p:spPr>
              <a:xfrm flipH="1">
                <a:off x="4847" y="5414"/>
                <a:ext cx="1211" cy="396"/>
              </a:xfrm>
              <a:prstGeom prst="line">
                <a:avLst/>
              </a:prstGeom>
              <a:ln>
                <a:solidFill>
                  <a:srgbClr val="84CBC5"/>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894" y="5610"/>
                <a:ext cx="5038" cy="1976"/>
                <a:chOff x="-17" y="2483"/>
                <a:chExt cx="5038" cy="1976"/>
              </a:xfrm>
            </p:grpSpPr>
            <p:sp>
              <p:nvSpPr>
                <p:cNvPr id="35" name="文本框 34"/>
                <p:cNvSpPr txBox="1"/>
                <p:nvPr/>
              </p:nvSpPr>
              <p:spPr>
                <a:xfrm>
                  <a:off x="-17" y="2876"/>
                  <a:ext cx="5038" cy="158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200"/>
                    </a:spcAft>
                    <a:buClrTx/>
                    <a:buSzTx/>
                    <a:buFontTx/>
                    <a:buNone/>
                    <a:defRPr/>
                  </a:pPr>
                  <a:r>
                    <a:rPr sz="1400" i="0" kern="0" noProof="0" dirty="0">
                      <a:ln>
                        <a:noFill/>
                      </a:ln>
                      <a:effectLst/>
                      <a:uLnTx/>
                      <a:uFillTx/>
                      <a:latin typeface="+mn-ea"/>
                      <a:cs typeface="思源黑体 CN Normal" panose="020B0400000000000000" charset="-122"/>
                      <a:sym typeface="+mn-ea"/>
                    </a:rPr>
                    <a:t>巨量转移的方法：</a:t>
                  </a:r>
                  <a:endParaRPr sz="1400" i="0" kern="0" noProof="0" dirty="0">
                    <a:ln>
                      <a:noFill/>
                    </a:ln>
                    <a:effectLst/>
                    <a:uLnTx/>
                    <a:uFillTx/>
                    <a:latin typeface="+mn-ea"/>
                    <a:cs typeface="思源黑体 CN Normal" panose="020B0400000000000000" charset="-122"/>
                    <a:sym typeface="+mn-ea"/>
                  </a:endParaRPr>
                </a:p>
                <a:p>
                  <a:pPr marL="0" marR="0" lvl="0" indent="0" defTabSz="914400" eaLnBrk="1" fontAlgn="auto" latinLnBrk="0" hangingPunct="1">
                    <a:lnSpc>
                      <a:spcPct val="100000"/>
                    </a:lnSpc>
                    <a:spcBef>
                      <a:spcPts val="0"/>
                    </a:spcBef>
                    <a:spcAft>
                      <a:spcPts val="200"/>
                    </a:spcAft>
                    <a:buClrTx/>
                    <a:buSzTx/>
                    <a:buFontTx/>
                    <a:buNone/>
                    <a:defRPr/>
                  </a:pPr>
                  <a:r>
                    <a:rPr sz="1400" i="0" kern="0" noProof="0" dirty="0" err="1">
                      <a:ln>
                        <a:noFill/>
                      </a:ln>
                      <a:effectLst/>
                      <a:uLnTx/>
                      <a:uFillTx/>
                      <a:latin typeface="+mn-ea"/>
                      <a:cs typeface="思源黑体 CN Normal" panose="020B0400000000000000" charset="-122"/>
                      <a:sym typeface="+mn-ea"/>
                    </a:rPr>
                    <a:t>静电力、范德瓦尔斯力，</a:t>
                  </a:r>
                  <a:r>
                    <a:rPr sz="1400" i="0" kern="0" noProof="0" dirty="0" err="1" smtClean="0">
                      <a:ln>
                        <a:noFill/>
                      </a:ln>
                      <a:effectLst/>
                      <a:uLnTx/>
                      <a:uFillTx/>
                      <a:latin typeface="+mn-ea"/>
                      <a:cs typeface="思源黑体 CN Normal" panose="020B0400000000000000" charset="-122"/>
                      <a:sym typeface="+mn-ea"/>
                    </a:rPr>
                    <a:t>物理转移</a:t>
                  </a:r>
                  <a:r>
                    <a:rPr sz="1400" i="0" kern="0" noProof="0" dirty="0" smtClean="0">
                      <a:ln>
                        <a:noFill/>
                      </a:ln>
                      <a:effectLst/>
                      <a:uLnTx/>
                      <a:uFillTx/>
                      <a:latin typeface="+mn-ea"/>
                      <a:cs typeface="思源黑体 CN Normal" panose="020B0400000000000000" charset="-122"/>
                      <a:sym typeface="+mn-ea"/>
                    </a:rPr>
                    <a:t>     </a:t>
                  </a:r>
                  <a:r>
                    <a:rPr sz="1400" i="0" kern="0" noProof="0" dirty="0" err="1" smtClean="0">
                      <a:ln>
                        <a:noFill/>
                      </a:ln>
                      <a:effectLst/>
                      <a:uLnTx/>
                      <a:uFillTx/>
                      <a:latin typeface="+mn-ea"/>
                      <a:cs typeface="思源黑体 CN Normal" panose="020B0400000000000000" charset="-122"/>
                      <a:sym typeface="+mn-ea"/>
                    </a:rPr>
                    <a:t>百万芯片一次转移的精度和良率</a:t>
                  </a:r>
                  <a:endParaRPr lang="en-US" sz="1400" i="0" kern="0" dirty="0">
                    <a:latin typeface="+mn-ea"/>
                    <a:cs typeface="思源黑体 CN Normal" panose="020B0400000000000000" charset="-122"/>
                    <a:sym typeface="+mn-ea"/>
                  </a:endParaRPr>
                </a:p>
                <a:p>
                  <a:pPr marL="0" marR="0" lvl="0" indent="0" defTabSz="914400" eaLnBrk="1" fontAlgn="auto" latinLnBrk="0" hangingPunct="1">
                    <a:lnSpc>
                      <a:spcPct val="100000"/>
                    </a:lnSpc>
                    <a:spcBef>
                      <a:spcPts val="0"/>
                    </a:spcBef>
                    <a:spcAft>
                      <a:spcPts val="200"/>
                    </a:spcAft>
                    <a:buClrTx/>
                    <a:buSzTx/>
                    <a:buFontTx/>
                    <a:buNone/>
                    <a:defRPr/>
                  </a:pPr>
                  <a:r>
                    <a:rPr sz="1400" i="0" kern="0" noProof="0" dirty="0" err="1" smtClean="0">
                      <a:ln>
                        <a:noFill/>
                      </a:ln>
                      <a:effectLst/>
                      <a:uLnTx/>
                      <a:uFillTx/>
                      <a:latin typeface="+mn-ea"/>
                      <a:cs typeface="思源黑体 CN Normal" panose="020B0400000000000000" charset="-122"/>
                      <a:sym typeface="+mn-ea"/>
                    </a:rPr>
                    <a:t>阵列键合技术的控制</a:t>
                  </a:r>
                  <a:r>
                    <a:rPr sz="1400" i="0" kern="0" noProof="0" dirty="0" err="1">
                      <a:ln>
                        <a:noFill/>
                      </a:ln>
                      <a:effectLst/>
                      <a:uLnTx/>
                      <a:uFillTx/>
                      <a:latin typeface="+mn-ea"/>
                      <a:cs typeface="思源黑体 CN Normal" panose="020B0400000000000000" charset="-122"/>
                      <a:sym typeface="+mn-ea"/>
                    </a:rPr>
                    <a:t>：粘附力，精度</a:t>
                  </a:r>
                  <a:endParaRPr sz="1400" i="0" kern="0" noProof="0" dirty="0">
                    <a:ln>
                      <a:noFill/>
                    </a:ln>
                    <a:effectLst/>
                    <a:uLnTx/>
                    <a:uFillTx/>
                    <a:latin typeface="+mn-ea"/>
                    <a:cs typeface="思源黑体 CN Normal" panose="020B0400000000000000" charset="-122"/>
                    <a:sym typeface="+mn-ea"/>
                  </a:endParaRPr>
                </a:p>
              </p:txBody>
            </p:sp>
            <p:sp>
              <p:nvSpPr>
                <p:cNvPr id="36" name="文本框 35"/>
                <p:cNvSpPr txBox="1"/>
                <p:nvPr/>
              </p:nvSpPr>
              <p:spPr>
                <a:xfrm>
                  <a:off x="598" y="2483"/>
                  <a:ext cx="3200" cy="485"/>
                </a:xfrm>
                <a:prstGeom prst="rect">
                  <a:avLst/>
                </a:prstGeom>
                <a:noFill/>
              </p:spPr>
              <p:txBody>
                <a:bodyPr wrap="square" rtlCol="0">
                  <a:spAutoFit/>
                </a:bodyPr>
                <a:lstStyle/>
                <a:p>
                  <a:pPr algn="r"/>
                  <a:r>
                    <a:rPr lang="zh-CN" altLang="en-US" sz="1400" b="1" i="0" dirty="0">
                      <a:latin typeface="思源黑体 CN Bold" panose="020B0800000000000000" charset="-122"/>
                      <a:ea typeface="思源黑体 CN Bold" panose="020B0800000000000000" charset="-122"/>
                      <a:sym typeface="FZHei-B01S" panose="02010601030101010101" pitchFamily="2" charset="-122"/>
                    </a:rPr>
                    <a:t>巨量转移的高良率</a:t>
                  </a:r>
                  <a:endParaRPr lang="zh-CN" altLang="en-US" sz="1400" b="1" i="0" dirty="0">
                    <a:latin typeface="思源黑体 CN Bold" panose="020B0800000000000000" charset="-122"/>
                    <a:ea typeface="思源黑体 CN Bold" panose="020B0800000000000000" charset="-122"/>
                    <a:sym typeface="FZHei-B01S" panose="02010601030101010101" pitchFamily="2" charset="-122"/>
                  </a:endParaRPr>
                </a:p>
              </p:txBody>
            </p:sp>
          </p:grpSp>
        </p:grpSp>
      </p:grpSp>
      <p:grpSp>
        <p:nvGrpSpPr>
          <p:cNvPr id="37" name="组合 36"/>
          <p:cNvGrpSpPr/>
          <p:nvPr/>
        </p:nvGrpSpPr>
        <p:grpSpPr>
          <a:xfrm>
            <a:off x="4949528" y="890269"/>
            <a:ext cx="4318292" cy="1271162"/>
            <a:chOff x="5085423" y="1520190"/>
            <a:chExt cx="4318292" cy="1271162"/>
          </a:xfrm>
        </p:grpSpPr>
        <p:sp>
          <p:nvSpPr>
            <p:cNvPr id="38" name="任意多边形: 形状 205"/>
            <p:cNvSpPr/>
            <p:nvPr/>
          </p:nvSpPr>
          <p:spPr bwMode="auto">
            <a:xfrm>
              <a:off x="5085423" y="2236997"/>
              <a:ext cx="554355" cy="554355"/>
            </a:xfrm>
            <a:custGeom>
              <a:avLst/>
              <a:gdLst>
                <a:gd name="T0" fmla="*/ 390 w 474"/>
                <a:gd name="T1" fmla="*/ 84 h 474"/>
                <a:gd name="T2" fmla="*/ 390 w 474"/>
                <a:gd name="T3" fmla="*/ 390 h 474"/>
                <a:gd name="T4" fmla="*/ 84 w 474"/>
                <a:gd name="T5" fmla="*/ 390 h 474"/>
                <a:gd name="T6" fmla="*/ 84 w 474"/>
                <a:gd name="T7" fmla="*/ 84 h 474"/>
                <a:gd name="T8" fmla="*/ 390 w 474"/>
                <a:gd name="T9" fmla="*/ 84 h 474"/>
              </a:gdLst>
              <a:ahLst/>
              <a:cxnLst>
                <a:cxn ang="0">
                  <a:pos x="T0" y="T1"/>
                </a:cxn>
                <a:cxn ang="0">
                  <a:pos x="T2" y="T3"/>
                </a:cxn>
                <a:cxn ang="0">
                  <a:pos x="T4" y="T5"/>
                </a:cxn>
                <a:cxn ang="0">
                  <a:pos x="T6" y="T7"/>
                </a:cxn>
                <a:cxn ang="0">
                  <a:pos x="T8" y="T9"/>
                </a:cxn>
              </a:cxnLst>
              <a:rect l="0" t="0" r="r" b="b"/>
              <a:pathLst>
                <a:path w="474" h="474">
                  <a:moveTo>
                    <a:pt x="390" y="84"/>
                  </a:moveTo>
                  <a:cubicBezTo>
                    <a:pt x="474" y="168"/>
                    <a:pt x="474" y="305"/>
                    <a:pt x="390" y="390"/>
                  </a:cubicBezTo>
                  <a:cubicBezTo>
                    <a:pt x="305" y="474"/>
                    <a:pt x="168" y="474"/>
                    <a:pt x="84" y="390"/>
                  </a:cubicBezTo>
                  <a:cubicBezTo>
                    <a:pt x="0" y="305"/>
                    <a:pt x="0" y="168"/>
                    <a:pt x="84" y="84"/>
                  </a:cubicBezTo>
                  <a:cubicBezTo>
                    <a:pt x="168" y="0"/>
                    <a:pt x="305" y="0"/>
                    <a:pt x="390" y="84"/>
                  </a:cubicBezTo>
                  <a:close/>
                </a:path>
              </a:pathLst>
            </a:custGeom>
            <a:solidFill>
              <a:srgbClr val="84CBC5"/>
            </a:solidFill>
            <a:ln w="58738" cap="flat">
              <a:noFill/>
              <a:prstDash val="solid"/>
              <a:miter lim="8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i="0" dirty="0">
                  <a:latin typeface="+mn-ea"/>
                  <a:sym typeface="FZHei-B01S" panose="02010601030101010101" pitchFamily="2" charset="-122"/>
                </a:rPr>
                <a:t>06</a:t>
              </a:r>
              <a:endParaRPr lang="en-US" sz="1400" i="0" dirty="0">
                <a:latin typeface="+mn-ea"/>
                <a:sym typeface="FZHei-B01S" panose="02010601030101010101" pitchFamily="2" charset="-122"/>
              </a:endParaRPr>
            </a:p>
          </p:txBody>
        </p:sp>
        <p:grpSp>
          <p:nvGrpSpPr>
            <p:cNvPr id="39" name="组合 38"/>
            <p:cNvGrpSpPr/>
            <p:nvPr/>
          </p:nvGrpSpPr>
          <p:grpSpPr>
            <a:xfrm>
              <a:off x="5775960" y="1520190"/>
              <a:ext cx="3627755" cy="1035050"/>
              <a:chOff x="9096" y="2394"/>
              <a:chExt cx="5713" cy="1630"/>
            </a:xfrm>
          </p:grpSpPr>
          <p:cxnSp>
            <p:nvCxnSpPr>
              <p:cNvPr id="40" name="直接连接符 39"/>
              <p:cNvCxnSpPr/>
              <p:nvPr/>
            </p:nvCxnSpPr>
            <p:spPr>
              <a:xfrm>
                <a:off x="9096" y="3841"/>
                <a:ext cx="685" cy="0"/>
              </a:xfrm>
              <a:prstGeom prst="line">
                <a:avLst/>
              </a:prstGeom>
              <a:ln>
                <a:solidFill>
                  <a:srgbClr val="84CBC5"/>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41" name="组合 40"/>
              <p:cNvGrpSpPr/>
              <p:nvPr/>
            </p:nvGrpSpPr>
            <p:grpSpPr>
              <a:xfrm>
                <a:off x="9682" y="2394"/>
                <a:ext cx="5127" cy="1630"/>
                <a:chOff x="116" y="2483"/>
                <a:chExt cx="5127" cy="1630"/>
              </a:xfrm>
            </p:grpSpPr>
            <p:sp>
              <p:nvSpPr>
                <p:cNvPr id="42" name="文本框 41"/>
                <p:cNvSpPr txBox="1"/>
                <p:nvPr/>
              </p:nvSpPr>
              <p:spPr>
                <a:xfrm>
                  <a:off x="215" y="2869"/>
                  <a:ext cx="5028" cy="1244"/>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200"/>
                    </a:spcAft>
                    <a:buClrTx/>
                    <a:buSzTx/>
                    <a:buFontTx/>
                    <a:buNone/>
                    <a:defRPr/>
                  </a:pPr>
                  <a:r>
                    <a:rPr sz="1400" i="0" kern="0" noProof="0" dirty="0">
                      <a:ln>
                        <a:noFill/>
                      </a:ln>
                      <a:effectLst/>
                      <a:uLnTx/>
                      <a:uFillTx/>
                      <a:latin typeface="+mn-ea"/>
                      <a:cs typeface="思源黑体 CN Normal" panose="020B0400000000000000" charset="-122"/>
                      <a:sym typeface="+mn-ea"/>
                    </a:rPr>
                    <a:t>全彩化的实现：</a:t>
                  </a:r>
                  <a:endParaRPr sz="1400" i="0" kern="0" noProof="0" dirty="0">
                    <a:ln>
                      <a:noFill/>
                    </a:ln>
                    <a:effectLst/>
                    <a:uLnTx/>
                    <a:uFillTx/>
                    <a:latin typeface="+mn-ea"/>
                    <a:cs typeface="思源黑体 CN Normal" panose="020B0400000000000000" charset="-122"/>
                    <a:sym typeface="+mn-ea"/>
                  </a:endParaRPr>
                </a:p>
                <a:p>
                  <a:pPr marL="0" marR="0" lvl="0" indent="0" algn="l" defTabSz="914400" eaLnBrk="1" fontAlgn="auto" latinLnBrk="0" hangingPunct="1">
                    <a:lnSpc>
                      <a:spcPct val="100000"/>
                    </a:lnSpc>
                    <a:spcBef>
                      <a:spcPts val="0"/>
                    </a:spcBef>
                    <a:spcAft>
                      <a:spcPts val="200"/>
                    </a:spcAft>
                    <a:buClrTx/>
                    <a:buSzTx/>
                    <a:buFontTx/>
                    <a:buNone/>
                    <a:defRPr/>
                  </a:pPr>
                  <a:r>
                    <a:rPr sz="1400" i="0" kern="0" noProof="0" dirty="0">
                      <a:ln>
                        <a:noFill/>
                      </a:ln>
                      <a:effectLst/>
                      <a:uLnTx/>
                      <a:uFillTx/>
                      <a:latin typeface="+mn-ea"/>
                      <a:cs typeface="思源黑体 CN Normal" panose="020B0400000000000000" charset="-122"/>
                      <a:sym typeface="+mn-ea"/>
                    </a:rPr>
                    <a:t>RGB，量子点荧光粉，光学透镜合成</a:t>
                  </a:r>
                  <a:endParaRPr sz="1400" i="0" kern="0" noProof="0" dirty="0">
                    <a:ln>
                      <a:noFill/>
                    </a:ln>
                    <a:effectLst/>
                    <a:uLnTx/>
                    <a:uFillTx/>
                    <a:latin typeface="+mn-ea"/>
                    <a:cs typeface="思源黑体 CN Normal" panose="020B0400000000000000" charset="-122"/>
                    <a:sym typeface="+mn-ea"/>
                  </a:endParaRPr>
                </a:p>
                <a:p>
                  <a:pPr marL="0" marR="0" lvl="0" indent="0" algn="l" defTabSz="914400" eaLnBrk="1" fontAlgn="auto" latinLnBrk="0" hangingPunct="1">
                    <a:lnSpc>
                      <a:spcPct val="100000"/>
                    </a:lnSpc>
                    <a:spcBef>
                      <a:spcPts val="0"/>
                    </a:spcBef>
                    <a:spcAft>
                      <a:spcPts val="200"/>
                    </a:spcAft>
                    <a:buClrTx/>
                    <a:buSzTx/>
                    <a:buFontTx/>
                    <a:buNone/>
                    <a:defRPr/>
                  </a:pPr>
                  <a:r>
                    <a:rPr sz="1400" i="0" kern="0" noProof="0" dirty="0">
                      <a:ln>
                        <a:noFill/>
                      </a:ln>
                      <a:effectLst/>
                      <a:uLnTx/>
                      <a:uFillTx/>
                      <a:latin typeface="+mn-ea"/>
                      <a:cs typeface="思源黑体 CN Normal" panose="020B0400000000000000" charset="-122"/>
                      <a:sym typeface="+mn-ea"/>
                    </a:rPr>
                    <a:t>取光与光形：像素间的色彩干扰</a:t>
                  </a:r>
                  <a:endParaRPr sz="1400" i="0" kern="0" noProof="0" dirty="0">
                    <a:ln>
                      <a:noFill/>
                    </a:ln>
                    <a:effectLst/>
                    <a:uLnTx/>
                    <a:uFillTx/>
                    <a:latin typeface="+mn-ea"/>
                    <a:cs typeface="思源黑体 CN Normal" panose="020B0400000000000000" charset="-122"/>
                    <a:sym typeface="+mn-ea"/>
                  </a:endParaRPr>
                </a:p>
              </p:txBody>
            </p:sp>
            <p:sp>
              <p:nvSpPr>
                <p:cNvPr id="43" name="文本框 42"/>
                <p:cNvSpPr txBox="1"/>
                <p:nvPr/>
              </p:nvSpPr>
              <p:spPr>
                <a:xfrm>
                  <a:off x="116" y="2483"/>
                  <a:ext cx="3670" cy="485"/>
                </a:xfrm>
                <a:prstGeom prst="rect">
                  <a:avLst/>
                </a:prstGeom>
                <a:noFill/>
              </p:spPr>
              <p:txBody>
                <a:bodyPr wrap="square" rtlCol="0">
                  <a:spAutoFit/>
                </a:bodyPr>
                <a:lstStyle/>
                <a:p>
                  <a:r>
                    <a:rPr lang="zh-CN" altLang="en-US" sz="1400" b="1" i="0" dirty="0">
                      <a:latin typeface="思源黑体 CN Bold" panose="020B0800000000000000" charset="-122"/>
                      <a:ea typeface="思源黑体 CN Bold" panose="020B0800000000000000" charset="-122"/>
                      <a:sym typeface="FZHei-B01S" panose="02010601030101010101" pitchFamily="2" charset="-122"/>
                    </a:rPr>
                    <a:t>全彩化的有效实现</a:t>
                  </a:r>
                  <a:endParaRPr lang="zh-CN" altLang="en-US" sz="1400" b="1" i="0" dirty="0">
                    <a:latin typeface="思源黑体 CN Bold" panose="020B0800000000000000" charset="-122"/>
                    <a:ea typeface="思源黑体 CN Bold" panose="020B0800000000000000" charset="-122"/>
                    <a:sym typeface="FZHei-B01S" panose="02010601030101010101" pitchFamily="2" charset="-122"/>
                  </a:endParaRPr>
                </a:p>
              </p:txBody>
            </p:sp>
          </p:grpSp>
        </p:grpSp>
      </p:grpSp>
      <p:grpSp>
        <p:nvGrpSpPr>
          <p:cNvPr id="44" name="组合 43"/>
          <p:cNvGrpSpPr/>
          <p:nvPr/>
        </p:nvGrpSpPr>
        <p:grpSpPr>
          <a:xfrm>
            <a:off x="5520690" y="2524760"/>
            <a:ext cx="3641090" cy="1422400"/>
            <a:chOff x="5520690" y="2524760"/>
            <a:chExt cx="3641090" cy="1422400"/>
          </a:xfrm>
        </p:grpSpPr>
        <p:sp>
          <p:nvSpPr>
            <p:cNvPr id="45" name="任意多边形: 形状 205"/>
            <p:cNvSpPr/>
            <p:nvPr/>
          </p:nvSpPr>
          <p:spPr bwMode="auto">
            <a:xfrm>
              <a:off x="5520690" y="2602865"/>
              <a:ext cx="554355" cy="554355"/>
            </a:xfrm>
            <a:custGeom>
              <a:avLst/>
              <a:gdLst>
                <a:gd name="T0" fmla="*/ 390 w 474"/>
                <a:gd name="T1" fmla="*/ 84 h 474"/>
                <a:gd name="T2" fmla="*/ 390 w 474"/>
                <a:gd name="T3" fmla="*/ 390 h 474"/>
                <a:gd name="T4" fmla="*/ 84 w 474"/>
                <a:gd name="T5" fmla="*/ 390 h 474"/>
                <a:gd name="T6" fmla="*/ 84 w 474"/>
                <a:gd name="T7" fmla="*/ 84 h 474"/>
                <a:gd name="T8" fmla="*/ 390 w 474"/>
                <a:gd name="T9" fmla="*/ 84 h 474"/>
              </a:gdLst>
              <a:ahLst/>
              <a:cxnLst>
                <a:cxn ang="0">
                  <a:pos x="T0" y="T1"/>
                </a:cxn>
                <a:cxn ang="0">
                  <a:pos x="T2" y="T3"/>
                </a:cxn>
                <a:cxn ang="0">
                  <a:pos x="T4" y="T5"/>
                </a:cxn>
                <a:cxn ang="0">
                  <a:pos x="T6" y="T7"/>
                </a:cxn>
                <a:cxn ang="0">
                  <a:pos x="T8" y="T9"/>
                </a:cxn>
              </a:cxnLst>
              <a:rect l="0" t="0" r="r" b="b"/>
              <a:pathLst>
                <a:path w="474" h="474">
                  <a:moveTo>
                    <a:pt x="390" y="84"/>
                  </a:moveTo>
                  <a:cubicBezTo>
                    <a:pt x="474" y="168"/>
                    <a:pt x="474" y="305"/>
                    <a:pt x="390" y="390"/>
                  </a:cubicBezTo>
                  <a:cubicBezTo>
                    <a:pt x="305" y="474"/>
                    <a:pt x="168" y="474"/>
                    <a:pt x="84" y="390"/>
                  </a:cubicBezTo>
                  <a:cubicBezTo>
                    <a:pt x="0" y="305"/>
                    <a:pt x="0" y="168"/>
                    <a:pt x="84" y="84"/>
                  </a:cubicBezTo>
                  <a:cubicBezTo>
                    <a:pt x="168" y="0"/>
                    <a:pt x="305" y="0"/>
                    <a:pt x="390" y="84"/>
                  </a:cubicBezTo>
                  <a:close/>
                </a:path>
              </a:pathLst>
            </a:custGeom>
            <a:solidFill>
              <a:schemeClr val="bg1">
                <a:lumMod val="50000"/>
              </a:schemeClr>
            </a:solidFill>
            <a:ln w="58738" cap="flat">
              <a:noFill/>
              <a:prstDash val="solid"/>
              <a:miter lim="8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i="0" dirty="0">
                  <a:latin typeface="+mn-ea"/>
                  <a:sym typeface="FZHei-B01S" panose="02010601030101010101" pitchFamily="2" charset="-122"/>
                </a:rPr>
                <a:t>05</a:t>
              </a:r>
              <a:endParaRPr lang="en-US" sz="1400" i="0" dirty="0">
                <a:latin typeface="+mn-ea"/>
                <a:sym typeface="FZHei-B01S" panose="02010601030101010101" pitchFamily="2" charset="-122"/>
              </a:endParaRPr>
            </a:p>
          </p:txBody>
        </p:sp>
        <p:grpSp>
          <p:nvGrpSpPr>
            <p:cNvPr id="46" name="组合 45"/>
            <p:cNvGrpSpPr/>
            <p:nvPr/>
          </p:nvGrpSpPr>
          <p:grpSpPr>
            <a:xfrm>
              <a:off x="6224905" y="2524760"/>
              <a:ext cx="2936875" cy="1422400"/>
              <a:chOff x="9803" y="3976"/>
              <a:chExt cx="4625" cy="2240"/>
            </a:xfrm>
          </p:grpSpPr>
          <p:cxnSp>
            <p:nvCxnSpPr>
              <p:cNvPr id="47" name="直接连接符 46"/>
              <p:cNvCxnSpPr/>
              <p:nvPr/>
            </p:nvCxnSpPr>
            <p:spPr>
              <a:xfrm>
                <a:off x="9803" y="4456"/>
                <a:ext cx="685" cy="0"/>
              </a:xfrm>
              <a:prstGeom prst="line">
                <a:avLst/>
              </a:prstGeom>
              <a:ln>
                <a:solidFill>
                  <a:srgbClr val="84CBC5"/>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10240" y="3976"/>
                <a:ext cx="4188" cy="2240"/>
                <a:chOff x="167" y="2483"/>
                <a:chExt cx="4188" cy="2240"/>
              </a:xfrm>
            </p:grpSpPr>
            <p:sp>
              <p:nvSpPr>
                <p:cNvPr id="49" name="文本框 48"/>
                <p:cNvSpPr txBox="1"/>
                <p:nvPr/>
              </p:nvSpPr>
              <p:spPr>
                <a:xfrm>
                  <a:off x="167" y="3479"/>
                  <a:ext cx="4188" cy="1244"/>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200"/>
                    </a:spcAft>
                    <a:buClrTx/>
                    <a:buSzTx/>
                    <a:buFontTx/>
                    <a:buNone/>
                    <a:defRPr/>
                  </a:pPr>
                  <a:r>
                    <a:rPr sz="1400" i="0" kern="0" noProof="0" dirty="0" err="1">
                      <a:ln>
                        <a:noFill/>
                      </a:ln>
                      <a:effectLst/>
                      <a:uLnTx/>
                      <a:uFillTx/>
                      <a:latin typeface="+mn-ea"/>
                      <a:cs typeface="思源黑体 CN Normal" panose="020B0400000000000000" charset="-122"/>
                      <a:sym typeface="+mn-ea"/>
                    </a:rPr>
                    <a:t>超高密度布线</a:t>
                  </a:r>
                  <a:endParaRPr lang="en-US" altLang="zh-CN" sz="1400" i="0" kern="0" noProof="0" dirty="0">
                    <a:ln>
                      <a:noFill/>
                    </a:ln>
                    <a:effectLst/>
                    <a:uLnTx/>
                    <a:uFillTx/>
                    <a:latin typeface="+mn-ea"/>
                    <a:cs typeface="思源黑体 CN Normal" panose="020B0400000000000000" charset="-122"/>
                    <a:sym typeface="+mn-ea"/>
                  </a:endParaRPr>
                </a:p>
                <a:p>
                  <a:pPr marL="0" marR="0" lvl="0" indent="0" algn="l" defTabSz="914400" eaLnBrk="1" fontAlgn="auto" latinLnBrk="0" hangingPunct="1">
                    <a:lnSpc>
                      <a:spcPct val="100000"/>
                    </a:lnSpc>
                    <a:spcBef>
                      <a:spcPts val="0"/>
                    </a:spcBef>
                    <a:spcAft>
                      <a:spcPts val="200"/>
                    </a:spcAft>
                    <a:buClrTx/>
                    <a:buSzTx/>
                    <a:buFontTx/>
                    <a:buNone/>
                    <a:defRPr/>
                  </a:pPr>
                  <a:r>
                    <a:rPr sz="1400" i="0" kern="0" noProof="0" dirty="0" err="1">
                      <a:ln>
                        <a:noFill/>
                      </a:ln>
                      <a:effectLst/>
                      <a:uLnTx/>
                      <a:uFillTx/>
                      <a:latin typeface="+mn-ea"/>
                      <a:cs typeface="思源黑体 CN Normal" panose="020B0400000000000000" charset="-122"/>
                      <a:sym typeface="+mn-ea"/>
                    </a:rPr>
                    <a:t>色彩差异的驱动补偿</a:t>
                  </a:r>
                  <a:endParaRPr sz="1400" i="0" kern="0" noProof="0" dirty="0">
                    <a:ln>
                      <a:noFill/>
                    </a:ln>
                    <a:effectLst/>
                    <a:uLnTx/>
                    <a:uFillTx/>
                    <a:latin typeface="+mn-ea"/>
                    <a:cs typeface="思源黑体 CN Normal" panose="020B0400000000000000" charset="-122"/>
                    <a:sym typeface="+mn-ea"/>
                  </a:endParaRPr>
                </a:p>
                <a:p>
                  <a:pPr marL="0" marR="0" lvl="0" indent="0" algn="l" defTabSz="914400" eaLnBrk="1" fontAlgn="auto" latinLnBrk="0" hangingPunct="1">
                    <a:lnSpc>
                      <a:spcPct val="100000"/>
                    </a:lnSpc>
                    <a:spcBef>
                      <a:spcPts val="0"/>
                    </a:spcBef>
                    <a:spcAft>
                      <a:spcPts val="200"/>
                    </a:spcAft>
                    <a:buClrTx/>
                    <a:buSzTx/>
                    <a:buFontTx/>
                    <a:buNone/>
                    <a:defRPr/>
                  </a:pPr>
                  <a:r>
                    <a:rPr sz="1400" i="0" kern="0" noProof="0" dirty="0">
                      <a:ln>
                        <a:noFill/>
                      </a:ln>
                      <a:effectLst/>
                      <a:uLnTx/>
                      <a:uFillTx/>
                      <a:latin typeface="+mn-ea"/>
                      <a:cs typeface="思源黑体 CN Normal" panose="020B0400000000000000" charset="-122"/>
                      <a:sym typeface="+mn-ea"/>
                    </a:rPr>
                    <a:t>柔性面板的设计</a:t>
                  </a:r>
                  <a:endParaRPr sz="1400" i="0" kern="0" noProof="0" dirty="0">
                    <a:ln>
                      <a:noFill/>
                    </a:ln>
                    <a:effectLst/>
                    <a:uLnTx/>
                    <a:uFillTx/>
                    <a:latin typeface="+mn-ea"/>
                    <a:cs typeface="思源黑体 CN Normal" panose="020B0400000000000000" charset="-122"/>
                    <a:sym typeface="+mn-ea"/>
                  </a:endParaRPr>
                </a:p>
              </p:txBody>
            </p:sp>
            <p:sp>
              <p:nvSpPr>
                <p:cNvPr id="50" name="文本框 49"/>
                <p:cNvSpPr txBox="1"/>
                <p:nvPr/>
              </p:nvSpPr>
              <p:spPr>
                <a:xfrm>
                  <a:off x="586" y="2483"/>
                  <a:ext cx="3200" cy="824"/>
                </a:xfrm>
                <a:prstGeom prst="rect">
                  <a:avLst/>
                </a:prstGeom>
                <a:noFill/>
              </p:spPr>
              <p:txBody>
                <a:bodyPr wrap="square" rtlCol="0">
                  <a:spAutoFit/>
                </a:bodyPr>
                <a:lstStyle/>
                <a:p>
                  <a:pPr algn="r"/>
                  <a:r>
                    <a:rPr lang="zh-CN" altLang="en-US" sz="1400" b="1" i="0" dirty="0">
                      <a:latin typeface="思源黑体 CN Bold" panose="020B0800000000000000" charset="-122"/>
                      <a:ea typeface="思源黑体 CN Bold" panose="020B0800000000000000" charset="-122"/>
                      <a:sym typeface="FZHei-B01S" panose="02010601030101010101" pitchFamily="2" charset="-122"/>
                    </a:rPr>
                    <a:t>控制线路，驱动和背板的设计</a:t>
                  </a:r>
                  <a:endParaRPr lang="zh-CN" altLang="en-US" sz="1400" b="1" i="0" dirty="0">
                    <a:latin typeface="思源黑体 CN Bold" panose="020B0800000000000000" charset="-122"/>
                    <a:ea typeface="思源黑体 CN Bold" panose="020B0800000000000000" charset="-122"/>
                    <a:sym typeface="FZHei-B01S" panose="02010601030101010101" pitchFamily="2" charset="-122"/>
                  </a:endParaRPr>
                </a:p>
              </p:txBody>
            </p:sp>
          </p:grpSp>
        </p:grpSp>
      </p:grpSp>
      <p:grpSp>
        <p:nvGrpSpPr>
          <p:cNvPr id="51" name="组合 50"/>
          <p:cNvGrpSpPr/>
          <p:nvPr/>
        </p:nvGrpSpPr>
        <p:grpSpPr>
          <a:xfrm>
            <a:off x="4984763" y="3533567"/>
            <a:ext cx="4204441" cy="1587286"/>
            <a:chOff x="4904634" y="2768814"/>
            <a:chExt cx="4204441" cy="1587286"/>
          </a:xfrm>
        </p:grpSpPr>
        <p:sp>
          <p:nvSpPr>
            <p:cNvPr id="52" name="任意多边形: 形状 205"/>
            <p:cNvSpPr/>
            <p:nvPr/>
          </p:nvSpPr>
          <p:spPr bwMode="auto">
            <a:xfrm>
              <a:off x="4904634" y="2768814"/>
              <a:ext cx="554355" cy="554355"/>
            </a:xfrm>
            <a:custGeom>
              <a:avLst/>
              <a:gdLst>
                <a:gd name="T0" fmla="*/ 390 w 474"/>
                <a:gd name="T1" fmla="*/ 84 h 474"/>
                <a:gd name="T2" fmla="*/ 390 w 474"/>
                <a:gd name="T3" fmla="*/ 390 h 474"/>
                <a:gd name="T4" fmla="*/ 84 w 474"/>
                <a:gd name="T5" fmla="*/ 390 h 474"/>
                <a:gd name="T6" fmla="*/ 84 w 474"/>
                <a:gd name="T7" fmla="*/ 84 h 474"/>
                <a:gd name="T8" fmla="*/ 390 w 474"/>
                <a:gd name="T9" fmla="*/ 84 h 474"/>
              </a:gdLst>
              <a:ahLst/>
              <a:cxnLst>
                <a:cxn ang="0">
                  <a:pos x="T0" y="T1"/>
                </a:cxn>
                <a:cxn ang="0">
                  <a:pos x="T2" y="T3"/>
                </a:cxn>
                <a:cxn ang="0">
                  <a:pos x="T4" y="T5"/>
                </a:cxn>
                <a:cxn ang="0">
                  <a:pos x="T6" y="T7"/>
                </a:cxn>
                <a:cxn ang="0">
                  <a:pos x="T8" y="T9"/>
                </a:cxn>
              </a:cxnLst>
              <a:rect l="0" t="0" r="r" b="b"/>
              <a:pathLst>
                <a:path w="474" h="474">
                  <a:moveTo>
                    <a:pt x="390" y="84"/>
                  </a:moveTo>
                  <a:cubicBezTo>
                    <a:pt x="474" y="168"/>
                    <a:pt x="474" y="305"/>
                    <a:pt x="390" y="390"/>
                  </a:cubicBezTo>
                  <a:cubicBezTo>
                    <a:pt x="305" y="474"/>
                    <a:pt x="168" y="474"/>
                    <a:pt x="84" y="390"/>
                  </a:cubicBezTo>
                  <a:cubicBezTo>
                    <a:pt x="0" y="305"/>
                    <a:pt x="0" y="168"/>
                    <a:pt x="84" y="84"/>
                  </a:cubicBezTo>
                  <a:cubicBezTo>
                    <a:pt x="168" y="0"/>
                    <a:pt x="305" y="0"/>
                    <a:pt x="390" y="84"/>
                  </a:cubicBezTo>
                  <a:close/>
                </a:path>
              </a:pathLst>
            </a:custGeom>
            <a:solidFill>
              <a:srgbClr val="84CBC5"/>
            </a:solidFill>
            <a:ln w="58738" cap="flat">
              <a:noFill/>
              <a:prstDash val="solid"/>
              <a:miter lim="8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i="0" dirty="0">
                  <a:latin typeface="+mn-ea"/>
                  <a:sym typeface="FZHei-B01S" panose="02010601030101010101" pitchFamily="2" charset="-122"/>
                </a:rPr>
                <a:t>04</a:t>
              </a:r>
              <a:endParaRPr lang="en-US" sz="1400" i="0" dirty="0">
                <a:latin typeface="+mn-ea"/>
                <a:sym typeface="FZHei-B01S" panose="02010601030101010101" pitchFamily="2" charset="-122"/>
              </a:endParaRPr>
            </a:p>
          </p:txBody>
        </p:sp>
        <p:grpSp>
          <p:nvGrpSpPr>
            <p:cNvPr id="53" name="组合 52"/>
            <p:cNvGrpSpPr/>
            <p:nvPr/>
          </p:nvGrpSpPr>
          <p:grpSpPr>
            <a:xfrm>
              <a:off x="5643880" y="3322955"/>
              <a:ext cx="3465195" cy="1033145"/>
              <a:chOff x="8895" y="5233"/>
              <a:chExt cx="5457" cy="1627"/>
            </a:xfrm>
          </p:grpSpPr>
          <p:cxnSp>
            <p:nvCxnSpPr>
              <p:cNvPr id="54" name="直接连接符 53"/>
              <p:cNvCxnSpPr/>
              <p:nvPr/>
            </p:nvCxnSpPr>
            <p:spPr>
              <a:xfrm>
                <a:off x="8895" y="5233"/>
                <a:ext cx="1023" cy="560"/>
              </a:xfrm>
              <a:prstGeom prst="line">
                <a:avLst/>
              </a:prstGeom>
              <a:ln>
                <a:solidFill>
                  <a:srgbClr val="84CBC5"/>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55" name="组合 54"/>
              <p:cNvGrpSpPr/>
              <p:nvPr/>
            </p:nvGrpSpPr>
            <p:grpSpPr>
              <a:xfrm>
                <a:off x="10164" y="5610"/>
                <a:ext cx="4188" cy="1250"/>
                <a:chOff x="586" y="2483"/>
                <a:chExt cx="4188" cy="1250"/>
              </a:xfrm>
            </p:grpSpPr>
            <p:sp>
              <p:nvSpPr>
                <p:cNvPr id="56" name="文本框 55"/>
                <p:cNvSpPr txBox="1"/>
                <p:nvPr/>
              </p:nvSpPr>
              <p:spPr>
                <a:xfrm>
                  <a:off x="586" y="2869"/>
                  <a:ext cx="4188" cy="864"/>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200"/>
                    </a:spcAft>
                    <a:buClrTx/>
                    <a:buSzTx/>
                    <a:buFontTx/>
                    <a:buNone/>
                    <a:defRPr/>
                  </a:pPr>
                  <a:r>
                    <a:rPr sz="1400" i="0" kern="0" noProof="0" dirty="0" err="1">
                      <a:ln>
                        <a:noFill/>
                      </a:ln>
                      <a:effectLst/>
                      <a:uLnTx/>
                      <a:uFillTx/>
                      <a:latin typeface="+mn-ea"/>
                      <a:cs typeface="思源黑体 CN Normal" panose="020B0400000000000000" charset="-122"/>
                      <a:sym typeface="+mn-ea"/>
                    </a:rPr>
                    <a:t>坏点的定位混合修复技术</a:t>
                  </a:r>
                  <a:endParaRPr sz="1400" i="0" kern="0" noProof="0" dirty="0">
                    <a:ln>
                      <a:noFill/>
                    </a:ln>
                    <a:effectLst/>
                    <a:uLnTx/>
                    <a:uFillTx/>
                    <a:latin typeface="+mn-ea"/>
                    <a:cs typeface="思源黑体 CN Normal" panose="020B0400000000000000" charset="-122"/>
                    <a:sym typeface="+mn-ea"/>
                  </a:endParaRPr>
                </a:p>
                <a:p>
                  <a:pPr marL="0" marR="0" lvl="0" indent="0" algn="l" defTabSz="914400" eaLnBrk="1" fontAlgn="auto" latinLnBrk="0" hangingPunct="1">
                    <a:lnSpc>
                      <a:spcPct val="100000"/>
                    </a:lnSpc>
                    <a:spcBef>
                      <a:spcPts val="0"/>
                    </a:spcBef>
                    <a:spcAft>
                      <a:spcPts val="200"/>
                    </a:spcAft>
                    <a:buClrTx/>
                    <a:buSzTx/>
                    <a:buFontTx/>
                    <a:buNone/>
                    <a:defRPr/>
                  </a:pPr>
                  <a:r>
                    <a:rPr sz="1400" i="0" kern="0" noProof="0" dirty="0" err="1">
                      <a:ln>
                        <a:noFill/>
                      </a:ln>
                      <a:effectLst/>
                      <a:uLnTx/>
                      <a:uFillTx/>
                      <a:latin typeface="+mn-ea"/>
                      <a:cs typeface="思源黑体 CN Normal" panose="020B0400000000000000" charset="-122"/>
                      <a:sym typeface="+mn-ea"/>
                    </a:rPr>
                    <a:t>坏点的驱动补偿</a:t>
                  </a:r>
                  <a:endParaRPr sz="1400" i="0" kern="0" noProof="0" dirty="0">
                    <a:ln>
                      <a:noFill/>
                    </a:ln>
                    <a:effectLst/>
                    <a:uLnTx/>
                    <a:uFillTx/>
                    <a:latin typeface="+mn-ea"/>
                    <a:cs typeface="思源黑体 CN Normal" panose="020B0400000000000000" charset="-122"/>
                    <a:sym typeface="+mn-ea"/>
                  </a:endParaRPr>
                </a:p>
              </p:txBody>
            </p:sp>
            <p:sp>
              <p:nvSpPr>
                <p:cNvPr id="57" name="文本框 56"/>
                <p:cNvSpPr txBox="1"/>
                <p:nvPr/>
              </p:nvSpPr>
              <p:spPr>
                <a:xfrm>
                  <a:off x="586" y="2483"/>
                  <a:ext cx="3200" cy="485"/>
                </a:xfrm>
                <a:prstGeom prst="rect">
                  <a:avLst/>
                </a:prstGeom>
                <a:noFill/>
              </p:spPr>
              <p:txBody>
                <a:bodyPr wrap="square" rtlCol="0">
                  <a:spAutoFit/>
                </a:bodyPr>
                <a:lstStyle/>
                <a:p>
                  <a:pPr algn="r"/>
                  <a:r>
                    <a:rPr lang="zh-CN" altLang="en-US" sz="1400" b="1" i="0" dirty="0">
                      <a:latin typeface="思源黑体 CN Bold" panose="020B0800000000000000" charset="-122"/>
                      <a:ea typeface="思源黑体 CN Bold" panose="020B0800000000000000" charset="-122"/>
                      <a:sym typeface="FZHei-B01S" panose="02010601030101010101" pitchFamily="2" charset="-122"/>
                    </a:rPr>
                    <a:t>坏点的有效修复</a:t>
                  </a:r>
                  <a:endParaRPr lang="zh-CN" altLang="en-US" sz="1400" b="1" i="0" dirty="0">
                    <a:latin typeface="思源黑体 CN Bold" panose="020B0800000000000000" charset="-122"/>
                    <a:ea typeface="思源黑体 CN Bold" panose="020B0800000000000000" charset="-122"/>
                    <a:sym typeface="FZHei-B01S" panose="02010601030101010101" pitchFamily="2" charset="-122"/>
                  </a:endParaRPr>
                </a:p>
              </p:txBody>
            </p:sp>
          </p:grpSp>
        </p:grpSp>
      </p:grpSp>
    </p:spTree>
  </p:cSld>
  <p:clrMapOvr>
    <a:masterClrMapping/>
  </p:clrMapOvr>
  <p:transition>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right)">
                                      <p:cBhvr>
                                        <p:cTn id="7" dur="1000"/>
                                        <p:tgtEl>
                                          <p:spTgt spid="16"/>
                                        </p:tgtEl>
                                      </p:cBhvr>
                                    </p:animEffect>
                                  </p:childTnLst>
                                </p:cTn>
                              </p:par>
                            </p:childTnLst>
                          </p:cTn>
                        </p:par>
                        <p:par>
                          <p:cTn id="8" fill="hold">
                            <p:stCondLst>
                              <p:cond delay="1000"/>
                            </p:stCondLst>
                            <p:childTnLst>
                              <p:par>
                                <p:cTn id="9" presetID="22" presetClass="entr" presetSubtype="2"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right)">
                                      <p:cBhvr>
                                        <p:cTn id="11" dur="1000"/>
                                        <p:tgtEl>
                                          <p:spTgt spid="23"/>
                                        </p:tgtEl>
                                      </p:cBhvr>
                                    </p:animEffect>
                                  </p:childTnLst>
                                </p:cTn>
                              </p:par>
                            </p:childTnLst>
                          </p:cTn>
                        </p:par>
                        <p:par>
                          <p:cTn id="12" fill="hold">
                            <p:stCondLst>
                              <p:cond delay="2000"/>
                            </p:stCondLst>
                            <p:childTnLst>
                              <p:par>
                                <p:cTn id="13" presetID="22" presetClass="entr" presetSubtype="2"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right)">
                                      <p:cBhvr>
                                        <p:cTn id="15" dur="1000"/>
                                        <p:tgtEl>
                                          <p:spTgt spid="30"/>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wipe(left)">
                                      <p:cBhvr>
                                        <p:cTn id="19" dur="1000"/>
                                        <p:tgtEl>
                                          <p:spTgt spid="51"/>
                                        </p:tgtEl>
                                      </p:cBhvr>
                                    </p:animEffect>
                                  </p:childTnLst>
                                </p:cTn>
                              </p:par>
                            </p:childTnLst>
                          </p:cTn>
                        </p:par>
                        <p:par>
                          <p:cTn id="20" fill="hold">
                            <p:stCondLst>
                              <p:cond delay="4000"/>
                            </p:stCondLst>
                            <p:childTnLst>
                              <p:par>
                                <p:cTn id="21" presetID="22" presetClass="entr" presetSubtype="8" fill="hold"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wipe(left)">
                                      <p:cBhvr>
                                        <p:cTn id="23" dur="1000"/>
                                        <p:tgtEl>
                                          <p:spTgt spid="44"/>
                                        </p:tgtEl>
                                      </p:cBhvr>
                                    </p:animEffect>
                                  </p:childTnLst>
                                </p:cTn>
                              </p:par>
                            </p:childTnLst>
                          </p:cTn>
                        </p:par>
                        <p:par>
                          <p:cTn id="24" fill="hold">
                            <p:stCondLst>
                              <p:cond delay="5000"/>
                            </p:stCondLst>
                            <p:childTnLst>
                              <p:par>
                                <p:cTn id="25" presetID="22" presetClass="entr" presetSubtype="8"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left)">
                                      <p:cBhvr>
                                        <p:cTn id="27" dur="1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17177" y="636494"/>
            <a:ext cx="7915835" cy="701731"/>
          </a:xfrm>
          <a:prstGeom prst="rect">
            <a:avLst/>
          </a:prstGeom>
          <a:noFill/>
        </p:spPr>
        <p:txBody>
          <a:bodyPr wrap="square" rtlCol="0">
            <a:spAutoFit/>
          </a:bodyPr>
          <a:lstStyle/>
          <a:p>
            <a:pPr>
              <a:lnSpc>
                <a:spcPct val="90000"/>
              </a:lnSpc>
              <a:spcBef>
                <a:spcPct val="0"/>
              </a:spcBef>
            </a:pPr>
            <a:r>
              <a:rPr lang="en-US" altLang="zh-CN" sz="4400" b="1" i="0" dirty="0">
                <a:solidFill>
                  <a:srgbClr val="FF3300"/>
                </a:solidFill>
                <a:latin typeface="+mn-ea"/>
                <a:cs typeface="+mj-cs"/>
              </a:rPr>
              <a:t>2.1 </a:t>
            </a:r>
            <a:r>
              <a:rPr lang="zh-CN" altLang="en-US" sz="4400" b="1" i="0" dirty="0">
                <a:solidFill>
                  <a:srgbClr val="FF3300"/>
                </a:solidFill>
                <a:latin typeface="+mn-ea"/>
                <a:cs typeface="+mj-cs"/>
              </a:rPr>
              <a:t>主要制备技术</a:t>
            </a:r>
            <a:endParaRPr lang="zh-CN" altLang="en-US" sz="4400" b="1" i="0" dirty="0">
              <a:solidFill>
                <a:srgbClr val="FF3300"/>
              </a:solidFill>
              <a:latin typeface="+mn-ea"/>
              <a:cs typeface="+mj-cs"/>
            </a:endParaRPr>
          </a:p>
        </p:txBody>
      </p:sp>
      <p:sp>
        <p:nvSpPr>
          <p:cNvPr id="5" name="Rectangle 3"/>
          <p:cNvSpPr txBox="1">
            <a:spLocks noChangeArrowheads="1"/>
          </p:cNvSpPr>
          <p:nvPr/>
        </p:nvSpPr>
        <p:spPr>
          <a:xfrm>
            <a:off x="598114" y="1977278"/>
            <a:ext cx="8245475" cy="2867025"/>
          </a:xfrm>
          <a:prstGeom prst="rect">
            <a:avLst/>
          </a:prstGeom>
          <a:solidFill>
            <a:srgbClr val="0000FF"/>
          </a:solidFill>
        </p:spPr>
        <p:txBody>
          <a:bodyPr vert="horz"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i="0" dirty="0">
                <a:solidFill>
                  <a:srgbClr val="FFC000"/>
                </a:solidFill>
                <a:latin typeface="黑体" panose="02010609060101010101" pitchFamily="49" charset="-122"/>
                <a:ea typeface="黑体" panose="02010609060101010101" pitchFamily="49" charset="-122"/>
              </a:rPr>
              <a:t>基本概念</a:t>
            </a:r>
            <a:endParaRPr lang="en-US" altLang="zh-CN" sz="3200" i="0" dirty="0">
              <a:solidFill>
                <a:srgbClr val="FFC000"/>
              </a:solidFill>
              <a:latin typeface="黑体" panose="02010609060101010101" pitchFamily="49" charset="-122"/>
              <a:ea typeface="黑体" panose="02010609060101010101" pitchFamily="49" charset="-122"/>
            </a:endParaRPr>
          </a:p>
          <a:p>
            <a:pPr lvl="1"/>
            <a:r>
              <a:rPr lang="zh-CN" altLang="en-US" sz="2800" i="0" dirty="0" smtClean="0">
                <a:solidFill>
                  <a:schemeClr val="bg1"/>
                </a:solidFill>
              </a:rPr>
              <a:t>晶体与非晶体</a:t>
            </a:r>
            <a:endParaRPr lang="en-US" altLang="zh-CN" sz="2800" i="0" dirty="0" smtClean="0">
              <a:solidFill>
                <a:schemeClr val="bg1"/>
              </a:solidFill>
            </a:endParaRPr>
          </a:p>
          <a:p>
            <a:pPr lvl="1"/>
            <a:r>
              <a:rPr lang="zh-CN" altLang="en-US" sz="2800" i="0" dirty="0" smtClean="0">
                <a:solidFill>
                  <a:schemeClr val="bg1"/>
                </a:solidFill>
              </a:rPr>
              <a:t>外延，同质、异质外延</a:t>
            </a:r>
            <a:endParaRPr lang="en-US" altLang="zh-CN" sz="2800" i="0" dirty="0">
              <a:solidFill>
                <a:schemeClr val="bg1"/>
              </a:solidFill>
            </a:endParaRPr>
          </a:p>
          <a:p>
            <a:r>
              <a:rPr lang="zh-CN" altLang="en-US" sz="3200" i="0" dirty="0" smtClean="0">
                <a:solidFill>
                  <a:schemeClr val="bg1"/>
                </a:solidFill>
              </a:rPr>
              <a:t>体材料制备技术</a:t>
            </a:r>
            <a:endParaRPr lang="en-US" altLang="zh-CN" sz="3200" i="0" dirty="0" smtClean="0">
              <a:solidFill>
                <a:schemeClr val="bg1"/>
              </a:solidFill>
            </a:endParaRPr>
          </a:p>
          <a:p>
            <a:r>
              <a:rPr lang="zh-CN" altLang="en-US" sz="3200" i="0" dirty="0" smtClean="0">
                <a:solidFill>
                  <a:schemeClr val="bg1"/>
                </a:solidFill>
                <a:latin typeface="等线" panose="02010600030101010101" charset="-122"/>
                <a:ea typeface="等线" panose="02010600030101010101" charset="-122"/>
              </a:rPr>
              <a:t>外延制备技术</a:t>
            </a:r>
            <a:endParaRPr lang="en-US" altLang="zh-CN" sz="3200" i="0" dirty="0" smtClean="0">
              <a:solidFill>
                <a:schemeClr val="bg1"/>
              </a:solidFill>
              <a:latin typeface="等线" panose="02010600030101010101" charset="-122"/>
              <a:ea typeface="等线" panose="02010600030101010101" charset="-122"/>
            </a:endParaRPr>
          </a:p>
        </p:txBody>
      </p:sp>
      <p:sp>
        <p:nvSpPr>
          <p:cNvPr id="3" name="灯片编号占位符 2"/>
          <p:cNvSpPr>
            <a:spLocks noGrp="1"/>
          </p:cNvSpPr>
          <p:nvPr>
            <p:ph type="sldNum" sz="quarter" idx="12"/>
          </p:nvPr>
        </p:nvSpPr>
        <p:spPr/>
        <p:txBody>
          <a:bodyPr/>
          <a:p>
            <a:fld id="{1B55865A-A129-4167-96A6-FFD843005680}" type="slidenum">
              <a:rPr lang="zh-CN" altLang="en-US" i="0" smtClean="0"/>
            </a:fld>
            <a:endParaRPr lang="zh-CN" altLang="en-US" i="0" smtClean="0"/>
          </a:p>
        </p:txBody>
      </p:sp>
    </p:spTree>
  </p:cSld>
  <p:clrMapOvr>
    <a:masterClrMapping/>
  </p:clrMapOvr>
  <p:transition>
    <p:pull dir="l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49705" y="255494"/>
            <a:ext cx="3169023" cy="584775"/>
          </a:xfrm>
          <a:prstGeom prst="rect">
            <a:avLst/>
          </a:prstGeom>
          <a:noFill/>
        </p:spPr>
        <p:txBody>
          <a:bodyPr wrap="square" rtlCol="0">
            <a:spAutoFit/>
          </a:bodyPr>
          <a:lstStyle/>
          <a:p>
            <a:r>
              <a:rPr lang="en-US" altLang="zh-CN" sz="3200" b="1" i="0" dirty="0" smtClean="0"/>
              <a:t>2.1.1 </a:t>
            </a:r>
            <a:r>
              <a:rPr lang="zh-CN" altLang="en-US" sz="3200" b="1" i="0" dirty="0" smtClean="0"/>
              <a:t>基本概念</a:t>
            </a:r>
            <a:endParaRPr lang="zh-CN" altLang="en-US" sz="3200" b="1" i="0" dirty="0"/>
          </a:p>
        </p:txBody>
      </p:sp>
      <p:pic>
        <p:nvPicPr>
          <p:cNvPr id="3" name="图片 2"/>
          <p:cNvPicPr>
            <a:picLocks noChangeAspect="1"/>
          </p:cNvPicPr>
          <p:nvPr/>
        </p:nvPicPr>
        <p:blipFill>
          <a:blip r:embed="rId1"/>
          <a:stretch>
            <a:fillRect/>
          </a:stretch>
        </p:blipFill>
        <p:spPr>
          <a:xfrm>
            <a:off x="741047" y="1678268"/>
            <a:ext cx="2271613" cy="2261588"/>
          </a:xfrm>
          <a:prstGeom prst="rect">
            <a:avLst/>
          </a:prstGeom>
        </p:spPr>
      </p:pic>
      <p:sp>
        <p:nvSpPr>
          <p:cNvPr id="4" name="文本框 3"/>
          <p:cNvSpPr txBox="1"/>
          <p:nvPr/>
        </p:nvSpPr>
        <p:spPr>
          <a:xfrm>
            <a:off x="699246" y="701769"/>
            <a:ext cx="8108577" cy="1015663"/>
          </a:xfrm>
          <a:prstGeom prst="rect">
            <a:avLst/>
          </a:prstGeom>
          <a:noFill/>
        </p:spPr>
        <p:txBody>
          <a:bodyPr wrap="square" rtlCol="0">
            <a:spAutoFit/>
          </a:bodyPr>
          <a:lstStyle/>
          <a:p>
            <a:r>
              <a:rPr lang="zh-CN" altLang="en-US" sz="2000" i="0" dirty="0" smtClean="0"/>
              <a:t>晶体与非晶体：</a:t>
            </a:r>
            <a:endParaRPr lang="en-US" altLang="zh-CN" sz="2000" i="0" dirty="0" smtClean="0"/>
          </a:p>
          <a:p>
            <a:r>
              <a:rPr lang="zh-CN" altLang="en-US" i="0" dirty="0" smtClean="0">
                <a:solidFill>
                  <a:srgbClr val="FF0000"/>
                </a:solidFill>
              </a:rPr>
              <a:t>􁮥</a:t>
            </a:r>
            <a:r>
              <a:rPr lang="zh-CN" altLang="en-US" sz="2000" i="0" dirty="0" smtClean="0"/>
              <a:t>晶体：原子或离子周期规则排列的固体结构，长程有序，熔点，解理，各向异性。</a:t>
            </a:r>
            <a:endParaRPr lang="en-US" altLang="zh-CN" sz="2000" i="0" dirty="0" smtClean="0"/>
          </a:p>
        </p:txBody>
      </p:sp>
      <p:pic>
        <p:nvPicPr>
          <p:cNvPr id="5" name="图片 4"/>
          <p:cNvPicPr>
            <a:picLocks noChangeAspect="1"/>
          </p:cNvPicPr>
          <p:nvPr/>
        </p:nvPicPr>
        <p:blipFill>
          <a:blip r:embed="rId2"/>
          <a:stretch>
            <a:fillRect/>
          </a:stretch>
        </p:blipFill>
        <p:spPr>
          <a:xfrm>
            <a:off x="3248596" y="1761787"/>
            <a:ext cx="2231093" cy="2221247"/>
          </a:xfrm>
          <a:prstGeom prst="rect">
            <a:avLst/>
          </a:prstGeom>
        </p:spPr>
      </p:pic>
      <p:sp>
        <p:nvSpPr>
          <p:cNvPr id="7" name="文本框 6"/>
          <p:cNvSpPr txBox="1"/>
          <p:nvPr/>
        </p:nvSpPr>
        <p:spPr>
          <a:xfrm>
            <a:off x="936812" y="4093981"/>
            <a:ext cx="1940859" cy="369332"/>
          </a:xfrm>
          <a:prstGeom prst="rect">
            <a:avLst/>
          </a:prstGeom>
          <a:noFill/>
        </p:spPr>
        <p:txBody>
          <a:bodyPr wrap="square" rtlCol="0">
            <a:spAutoFit/>
          </a:bodyPr>
          <a:lstStyle/>
          <a:p>
            <a:r>
              <a:rPr lang="zh-CN" altLang="en-US" i="0" dirty="0" smtClean="0"/>
              <a:t>晶体结构</a:t>
            </a:r>
            <a:endParaRPr lang="zh-CN" altLang="en-US" i="0" dirty="0" smtClean="0"/>
          </a:p>
        </p:txBody>
      </p:sp>
      <p:sp>
        <p:nvSpPr>
          <p:cNvPr id="8" name="文本框 7"/>
          <p:cNvSpPr txBox="1"/>
          <p:nvPr/>
        </p:nvSpPr>
        <p:spPr>
          <a:xfrm>
            <a:off x="4051432" y="4093981"/>
            <a:ext cx="1627094" cy="369332"/>
          </a:xfrm>
          <a:prstGeom prst="rect">
            <a:avLst/>
          </a:prstGeom>
          <a:noFill/>
        </p:spPr>
        <p:txBody>
          <a:bodyPr wrap="square" rtlCol="0">
            <a:spAutoFit/>
          </a:bodyPr>
          <a:lstStyle/>
          <a:p>
            <a:r>
              <a:rPr lang="zh-CN" altLang="en-US" i="0" dirty="0" smtClean="0"/>
              <a:t>非晶</a:t>
            </a:r>
            <a:endParaRPr lang="zh-CN" altLang="en-US" i="0" dirty="0" smtClean="0"/>
          </a:p>
        </p:txBody>
      </p:sp>
      <p:sp>
        <p:nvSpPr>
          <p:cNvPr id="9" name="文本框 8"/>
          <p:cNvSpPr txBox="1"/>
          <p:nvPr/>
        </p:nvSpPr>
        <p:spPr>
          <a:xfrm>
            <a:off x="6670136" y="4093981"/>
            <a:ext cx="1748118" cy="369332"/>
          </a:xfrm>
          <a:prstGeom prst="rect">
            <a:avLst/>
          </a:prstGeom>
          <a:noFill/>
        </p:spPr>
        <p:txBody>
          <a:bodyPr wrap="square" rtlCol="0">
            <a:spAutoFit/>
          </a:bodyPr>
          <a:lstStyle/>
          <a:p>
            <a:r>
              <a:rPr lang="zh-CN" altLang="en-US" i="0" dirty="0" smtClean="0"/>
              <a:t>准晶</a:t>
            </a:r>
            <a:endParaRPr lang="zh-CN" altLang="en-US" i="0" dirty="0" smtClean="0"/>
          </a:p>
        </p:txBody>
      </p:sp>
      <p:pic>
        <p:nvPicPr>
          <p:cNvPr id="10" name="Picture 2"/>
          <p:cNvPicPr>
            <a:picLocks noChangeAspect="1" noChangeArrowheads="1"/>
          </p:cNvPicPr>
          <p:nvPr/>
        </p:nvPicPr>
        <p:blipFill>
          <a:blip r:embed="rId3"/>
          <a:srcRect/>
          <a:stretch>
            <a:fillRect/>
          </a:stretch>
        </p:blipFill>
        <p:spPr bwMode="auto">
          <a:xfrm>
            <a:off x="3916024" y="4419712"/>
            <a:ext cx="2353558" cy="2353558"/>
          </a:xfrm>
          <a:prstGeom prst="rect">
            <a:avLst/>
          </a:prstGeom>
          <a:noFill/>
          <a:ln w="9525">
            <a:noFill/>
            <a:miter lim="800000"/>
            <a:headEnd/>
            <a:tailEnd/>
          </a:ln>
          <a:effectLst/>
        </p:spPr>
      </p:pic>
      <p:pic>
        <p:nvPicPr>
          <p:cNvPr id="11" name="Picture 2"/>
          <p:cNvPicPr>
            <a:picLocks noChangeAspect="1" noChangeArrowheads="1"/>
          </p:cNvPicPr>
          <p:nvPr/>
        </p:nvPicPr>
        <p:blipFill>
          <a:blip r:embed="rId4" cstate="print"/>
          <a:srcRect l="18308" r="20229"/>
          <a:stretch>
            <a:fillRect/>
          </a:stretch>
        </p:blipFill>
        <p:spPr bwMode="auto">
          <a:xfrm>
            <a:off x="894273" y="4463313"/>
            <a:ext cx="2354938" cy="2394687"/>
          </a:xfrm>
          <a:prstGeom prst="rect">
            <a:avLst/>
          </a:prstGeom>
          <a:noFill/>
          <a:ln w="9525">
            <a:noFill/>
            <a:miter lim="800000"/>
            <a:headEnd/>
            <a:tailEnd/>
          </a:ln>
        </p:spPr>
      </p:pic>
      <p:grpSp>
        <p:nvGrpSpPr>
          <p:cNvPr id="12" name="组合 11"/>
          <p:cNvGrpSpPr/>
          <p:nvPr/>
        </p:nvGrpSpPr>
        <p:grpSpPr>
          <a:xfrm>
            <a:off x="6589395" y="4704715"/>
            <a:ext cx="2313940" cy="1873885"/>
            <a:chOff x="5940152" y="1124744"/>
            <a:chExt cx="2879725" cy="2160588"/>
          </a:xfrm>
        </p:grpSpPr>
        <p:pic>
          <p:nvPicPr>
            <p:cNvPr id="13" name="图片 12"/>
            <p:cNvPicPr>
              <a:picLocks noChangeAspect="1"/>
            </p:cNvPicPr>
            <p:nvPr/>
          </p:nvPicPr>
          <p:blipFill>
            <a:blip r:embed="rId5" cstate="print"/>
            <a:srcRect/>
            <a:stretch>
              <a:fillRect/>
            </a:stretch>
          </p:blipFill>
          <p:spPr bwMode="auto">
            <a:xfrm>
              <a:off x="5940152" y="1124744"/>
              <a:ext cx="2879725" cy="2160588"/>
            </a:xfrm>
            <a:prstGeom prst="rect">
              <a:avLst/>
            </a:prstGeom>
            <a:noFill/>
            <a:ln w="9525">
              <a:noFill/>
              <a:miter lim="800000"/>
              <a:headEnd/>
              <a:tailEnd/>
            </a:ln>
          </p:spPr>
        </p:pic>
        <p:sp>
          <p:nvSpPr>
            <p:cNvPr id="14" name="TextBox 1"/>
            <p:cNvSpPr txBox="1">
              <a:spLocks noChangeArrowheads="1"/>
            </p:cNvSpPr>
            <p:nvPr/>
          </p:nvSpPr>
          <p:spPr bwMode="auto">
            <a:xfrm>
              <a:off x="7091089" y="1872456"/>
              <a:ext cx="1081088" cy="424650"/>
            </a:xfrm>
            <a:prstGeom prst="rect">
              <a:avLst/>
            </a:prstGeom>
            <a:noFill/>
            <a:ln w="9525">
              <a:noFill/>
              <a:miter lim="800000"/>
            </a:ln>
          </p:spPr>
          <p:txBody>
            <a:bodyPr>
              <a:spAutoFit/>
            </a:bodyPr>
            <a:lstStyle/>
            <a:p>
              <a:r>
                <a:rPr lang="en-US" altLang="zh-CN" sz="1800" b="1" i="0" dirty="0" err="1">
                  <a:solidFill>
                    <a:srgbClr val="C00000"/>
                  </a:solidFill>
                  <a:latin typeface="TimesNewRoman,Bold"/>
                  <a:ea typeface="MS Mincho" panose="02020609040205080304" pitchFamily="49" charset="-128"/>
                </a:rPr>
                <a:t>GaN</a:t>
              </a:r>
              <a:endParaRPr lang="en-US" altLang="zh-CN" sz="1800" b="1" i="0" dirty="0" err="1">
                <a:solidFill>
                  <a:srgbClr val="C00000"/>
                </a:solidFill>
                <a:latin typeface="TimesNewRoman,Bold"/>
                <a:ea typeface="MS Mincho" panose="02020609040205080304" pitchFamily="49" charset="-128"/>
              </a:endParaRPr>
            </a:p>
          </p:txBody>
        </p:sp>
      </p:grpSp>
      <p:pic>
        <p:nvPicPr>
          <p:cNvPr id="15" name="图片 14"/>
          <p:cNvPicPr>
            <a:picLocks noChangeAspect="1"/>
          </p:cNvPicPr>
          <p:nvPr/>
        </p:nvPicPr>
        <p:blipFill>
          <a:blip r:embed="rId6"/>
          <a:stretch>
            <a:fillRect/>
          </a:stretch>
        </p:blipFill>
        <p:spPr>
          <a:xfrm>
            <a:off x="5622386" y="1730410"/>
            <a:ext cx="3151428" cy="2363571"/>
          </a:xfrm>
          <a:prstGeom prst="rect">
            <a:avLst/>
          </a:prstGeom>
        </p:spPr>
      </p:pic>
      <p:sp>
        <p:nvSpPr>
          <p:cNvPr id="6" name="灯片编号占位符 5"/>
          <p:cNvSpPr>
            <a:spLocks noGrp="1"/>
          </p:cNvSpPr>
          <p:nvPr>
            <p:ph type="sldNum" sz="quarter" idx="12"/>
          </p:nvPr>
        </p:nvSpPr>
        <p:spPr>
          <a:xfrm>
            <a:off x="7514590" y="6492875"/>
            <a:ext cx="1058545" cy="365125"/>
          </a:xfrm>
        </p:spPr>
        <p:txBody>
          <a:bodyPr/>
          <a:p>
            <a:fld id="{1B55865A-A129-4167-96A6-FFD843005680}" type="slidenum">
              <a:rPr lang="zh-CN" altLang="en-US" i="0" smtClean="0"/>
            </a:fld>
            <a:endParaRPr lang="zh-CN" altLang="en-US" i="0" smtClean="0"/>
          </a:p>
        </p:txBody>
      </p:sp>
    </p:spTree>
  </p:cSld>
  <p:clrMapOvr>
    <a:masterClrMapping/>
  </p:clrMapOvr>
  <p:transition>
    <p:pull dir="l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70001" y="349623"/>
            <a:ext cx="5616225" cy="2424146"/>
          </a:xfrm>
          <a:prstGeom prst="rect">
            <a:avLst/>
          </a:prstGeom>
        </p:spPr>
      </p:pic>
      <p:pic>
        <p:nvPicPr>
          <p:cNvPr id="3" name="图片 2"/>
          <p:cNvPicPr>
            <a:picLocks noChangeAspect="1"/>
          </p:cNvPicPr>
          <p:nvPr/>
        </p:nvPicPr>
        <p:blipFill>
          <a:blip r:embed="rId2"/>
          <a:stretch>
            <a:fillRect/>
          </a:stretch>
        </p:blipFill>
        <p:spPr>
          <a:xfrm>
            <a:off x="6326273" y="349623"/>
            <a:ext cx="2420145" cy="2453103"/>
          </a:xfrm>
          <a:prstGeom prst="rect">
            <a:avLst/>
          </a:prstGeom>
        </p:spPr>
      </p:pic>
      <p:sp>
        <p:nvSpPr>
          <p:cNvPr id="4" name="文本框 3"/>
          <p:cNvSpPr txBox="1"/>
          <p:nvPr/>
        </p:nvSpPr>
        <p:spPr>
          <a:xfrm>
            <a:off x="466165" y="2958353"/>
            <a:ext cx="8280253" cy="369332"/>
          </a:xfrm>
          <a:prstGeom prst="rect">
            <a:avLst/>
          </a:prstGeom>
          <a:noFill/>
        </p:spPr>
        <p:txBody>
          <a:bodyPr wrap="square" rtlCol="0">
            <a:spAutoFit/>
          </a:bodyPr>
          <a:lstStyle/>
          <a:p>
            <a:r>
              <a:rPr lang="zh-CN" altLang="en-US" i="0" dirty="0"/>
              <a:t>非</a:t>
            </a:r>
            <a:r>
              <a:rPr lang="zh-CN" altLang="en-US" i="0" dirty="0" smtClean="0"/>
              <a:t>晶结构</a:t>
            </a:r>
            <a:r>
              <a:rPr lang="en-US" altLang="zh-CN" i="0" dirty="0" smtClean="0"/>
              <a:t>		   </a:t>
            </a:r>
            <a:r>
              <a:rPr lang="zh-CN" altLang="en-US" i="0" dirty="0" smtClean="0"/>
              <a:t>晶体结构</a:t>
            </a:r>
            <a:r>
              <a:rPr lang="en-US" altLang="zh-CN" i="0" dirty="0" smtClean="0"/>
              <a:t>			</a:t>
            </a:r>
            <a:r>
              <a:rPr lang="zh-CN" altLang="en-US" i="0" dirty="0" smtClean="0"/>
              <a:t>准晶结构</a:t>
            </a:r>
            <a:endParaRPr lang="zh-CN" altLang="en-US" i="0" dirty="0"/>
          </a:p>
        </p:txBody>
      </p:sp>
      <p:pic>
        <p:nvPicPr>
          <p:cNvPr id="5" name="图片 4"/>
          <p:cNvPicPr>
            <a:picLocks noChangeAspect="1"/>
          </p:cNvPicPr>
          <p:nvPr/>
        </p:nvPicPr>
        <p:blipFill>
          <a:blip r:embed="rId3"/>
          <a:stretch>
            <a:fillRect/>
          </a:stretch>
        </p:blipFill>
        <p:spPr>
          <a:xfrm>
            <a:off x="600634" y="3775907"/>
            <a:ext cx="2598909" cy="2459046"/>
          </a:xfrm>
          <a:prstGeom prst="rect">
            <a:avLst/>
          </a:prstGeom>
        </p:spPr>
      </p:pic>
      <p:sp>
        <p:nvSpPr>
          <p:cNvPr id="6" name="文本框 5"/>
          <p:cNvSpPr txBox="1"/>
          <p:nvPr/>
        </p:nvSpPr>
        <p:spPr>
          <a:xfrm>
            <a:off x="680720" y="6337935"/>
            <a:ext cx="1542415" cy="1198880"/>
          </a:xfrm>
          <a:prstGeom prst="rect">
            <a:avLst/>
          </a:prstGeom>
          <a:noFill/>
        </p:spPr>
        <p:txBody>
          <a:bodyPr wrap="square" rtlCol="0">
            <a:spAutoFit/>
          </a:bodyPr>
          <a:lstStyle/>
          <a:p>
            <a:r>
              <a:rPr lang="zh-CN" altLang="en-US" i="0" dirty="0" smtClean="0"/>
              <a:t>多晶结构</a:t>
            </a:r>
            <a:r>
              <a:rPr lang="en-US" altLang="zh-CN" i="0" dirty="0" smtClean="0"/>
              <a:t>		</a:t>
            </a:r>
            <a:endParaRPr lang="zh-CN" altLang="en-US" i="0" dirty="0"/>
          </a:p>
        </p:txBody>
      </p:sp>
      <p:sp>
        <p:nvSpPr>
          <p:cNvPr id="7" name="文本框 6"/>
          <p:cNvSpPr txBox="1"/>
          <p:nvPr/>
        </p:nvSpPr>
        <p:spPr>
          <a:xfrm>
            <a:off x="3707765" y="3644900"/>
            <a:ext cx="4949190" cy="3046095"/>
          </a:xfrm>
          <a:prstGeom prst="rect">
            <a:avLst/>
          </a:prstGeom>
          <a:noFill/>
        </p:spPr>
        <p:txBody>
          <a:bodyPr wrap="square" rtlCol="0">
            <a:spAutoFit/>
          </a:bodyPr>
          <a:lstStyle/>
          <a:p>
            <a:r>
              <a:rPr lang="zh-CN" altLang="en-US" i="0" dirty="0" smtClean="0"/>
              <a:t>准晶：八重准晶，十二重准晶。长程有序，但不具有平移对称性。</a:t>
            </a:r>
            <a:endParaRPr lang="en-US" altLang="zh-CN" i="0" dirty="0" smtClean="0"/>
          </a:p>
          <a:p>
            <a:r>
              <a:rPr lang="zh-CN" altLang="en-US" i="0" dirty="0" smtClean="0"/>
              <a:t>单晶与多晶：单晶三维方向连续、周期性排列、具有平移对称性。多晶是指多个单晶体不规则排列构成。</a:t>
            </a:r>
            <a:endParaRPr lang="en-US" altLang="zh-CN" i="0" dirty="0" smtClean="0"/>
          </a:p>
          <a:p>
            <a:r>
              <a:rPr lang="zh-CN" altLang="en-US" i="0" dirty="0" smtClean="0"/>
              <a:t>液晶：晶体加热至一定温度，转化为液体和固体混合的一种物质状态，在一维或两维方向上具有周期性。</a:t>
            </a:r>
            <a:endParaRPr lang="zh-CN" altLang="en-US" i="0" dirty="0">
              <a:latin typeface="宋体" panose="02010600030101010101" pitchFamily="2" charset="-122"/>
              <a:ea typeface="宋体" panose="02010600030101010101" pitchFamily="2" charset="-122"/>
            </a:endParaRPr>
          </a:p>
        </p:txBody>
      </p:sp>
      <p:sp>
        <p:nvSpPr>
          <p:cNvPr id="8" name="灯片编号占位符 7"/>
          <p:cNvSpPr>
            <a:spLocks noGrp="1"/>
          </p:cNvSpPr>
          <p:nvPr>
            <p:ph type="sldNum" sz="quarter" idx="12"/>
          </p:nvPr>
        </p:nvSpPr>
        <p:spPr/>
        <p:txBody>
          <a:bodyPr/>
          <a:p>
            <a:fld id="{1B55865A-A129-4167-96A6-FFD843005680}" type="slidenum">
              <a:rPr lang="zh-CN" altLang="en-US" i="0" smtClean="0"/>
            </a:fld>
            <a:endParaRPr lang="zh-CN" altLang="en-US" i="0" smtClean="0"/>
          </a:p>
        </p:txBody>
      </p:sp>
    </p:spTree>
  </p:cSld>
  <p:clrMapOvr>
    <a:masterClrMapping/>
  </p:clrMapOvr>
  <p:transition>
    <p:pull dir="l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031"/>
          <p:cNvSpPr txBox="1">
            <a:spLocks noChangeArrowheads="1"/>
          </p:cNvSpPr>
          <p:nvPr/>
        </p:nvSpPr>
        <p:spPr>
          <a:xfrm>
            <a:off x="444594" y="1462928"/>
            <a:ext cx="8137525" cy="4467225"/>
          </a:xfrm>
          <a:prstGeom prst="rect">
            <a:avLst/>
          </a:prstGeom>
          <a:solidFill>
            <a:schemeClr val="accent2"/>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i="0" smtClean="0">
                <a:solidFill>
                  <a:schemeClr val="bg1"/>
                </a:solidFill>
                <a:latin typeface="宋体" panose="02010600030101010101" pitchFamily="2" charset="-122"/>
              </a:rPr>
              <a:t>外延生长早在</a:t>
            </a:r>
            <a:r>
              <a:rPr lang="en-US" altLang="zh-CN" i="0" smtClean="0">
                <a:solidFill>
                  <a:schemeClr val="bg1"/>
                </a:solidFill>
              </a:rPr>
              <a:t>1928</a:t>
            </a:r>
            <a:r>
              <a:rPr lang="zh-CN" altLang="en-US" i="0" smtClean="0">
                <a:solidFill>
                  <a:schemeClr val="bg1"/>
                </a:solidFill>
                <a:latin typeface="宋体" panose="02010600030101010101" pitchFamily="2" charset="-122"/>
              </a:rPr>
              <a:t>年就出现了，但在半导体领域得到应用则是</a:t>
            </a:r>
            <a:r>
              <a:rPr lang="en-US" altLang="zh-CN" i="0" smtClean="0">
                <a:solidFill>
                  <a:schemeClr val="bg1"/>
                </a:solidFill>
              </a:rPr>
              <a:t>1960</a:t>
            </a:r>
            <a:r>
              <a:rPr lang="zh-CN" altLang="en-US" i="0" smtClean="0">
                <a:solidFill>
                  <a:schemeClr val="bg1"/>
                </a:solidFill>
                <a:latin typeface="宋体" panose="02010600030101010101" pitchFamily="2" charset="-122"/>
              </a:rPr>
              <a:t>年。英文中外延一词</a:t>
            </a:r>
            <a:r>
              <a:rPr lang="en-US" altLang="zh-CN" i="0" smtClean="0">
                <a:solidFill>
                  <a:schemeClr val="bg1"/>
                </a:solidFill>
              </a:rPr>
              <a:t>Epitaxy</a:t>
            </a:r>
            <a:r>
              <a:rPr lang="zh-CN" altLang="en-US" i="0" smtClean="0">
                <a:solidFill>
                  <a:schemeClr val="bg1"/>
                </a:solidFill>
                <a:latin typeface="宋体" panose="02010600030101010101" pitchFamily="2" charset="-122"/>
              </a:rPr>
              <a:t>是由希腊文</a:t>
            </a:r>
            <a:r>
              <a:rPr lang="zh-CN" altLang="en-US" i="0" smtClean="0">
                <a:solidFill>
                  <a:schemeClr val="bg1"/>
                </a:solidFill>
              </a:rPr>
              <a:t>“</a:t>
            </a:r>
            <a:r>
              <a:rPr lang="en-US" altLang="zh-CN" i="0" smtClean="0">
                <a:solidFill>
                  <a:schemeClr val="bg1"/>
                </a:solidFill>
              </a:rPr>
              <a:t>ep”“taxio”</a:t>
            </a:r>
            <a:r>
              <a:rPr lang="zh-CN" altLang="en-US" i="0" smtClean="0">
                <a:solidFill>
                  <a:schemeClr val="bg1"/>
                </a:solidFill>
                <a:latin typeface="宋体" panose="02010600030101010101" pitchFamily="2" charset="-122"/>
              </a:rPr>
              <a:t>延伸而来的，意思是</a:t>
            </a:r>
            <a:r>
              <a:rPr lang="zh-CN" altLang="en-US" i="0" smtClean="0">
                <a:solidFill>
                  <a:schemeClr val="bg1"/>
                </a:solidFill>
              </a:rPr>
              <a:t>“</a:t>
            </a:r>
            <a:r>
              <a:rPr lang="zh-CN" altLang="en-US" i="0" smtClean="0">
                <a:solidFill>
                  <a:schemeClr val="bg1"/>
                </a:solidFill>
                <a:latin typeface="宋体" panose="02010600030101010101" pitchFamily="2" charset="-122"/>
              </a:rPr>
              <a:t>在</a:t>
            </a:r>
            <a:r>
              <a:rPr lang="en-US" altLang="zh-CN" i="0" smtClean="0">
                <a:solidFill>
                  <a:schemeClr val="bg1"/>
                </a:solidFill>
              </a:rPr>
              <a:t>………</a:t>
            </a:r>
            <a:r>
              <a:rPr lang="zh-CN" altLang="en-US" i="0" smtClean="0">
                <a:solidFill>
                  <a:schemeClr val="bg1"/>
                </a:solidFill>
                <a:latin typeface="宋体" panose="02010600030101010101" pitchFamily="2" charset="-122"/>
              </a:rPr>
              <a:t>之上排列</a:t>
            </a:r>
            <a:r>
              <a:rPr lang="zh-CN" altLang="en-US" i="0" smtClean="0">
                <a:solidFill>
                  <a:schemeClr val="bg1"/>
                </a:solidFill>
              </a:rPr>
              <a:t>”</a:t>
            </a:r>
            <a:r>
              <a:rPr lang="zh-CN" altLang="en-US" i="0" smtClean="0">
                <a:solidFill>
                  <a:schemeClr val="bg1"/>
                </a:solidFill>
                <a:latin typeface="宋体" panose="02010600030101010101" pitchFamily="2" charset="-122"/>
              </a:rPr>
              <a:t>。它指的是在一定条件下使某种物质的原子</a:t>
            </a:r>
            <a:r>
              <a:rPr lang="en-US" altLang="zh-CN" i="0" smtClean="0">
                <a:solidFill>
                  <a:schemeClr val="bg1"/>
                </a:solidFill>
              </a:rPr>
              <a:t>(</a:t>
            </a:r>
            <a:r>
              <a:rPr lang="zh-CN" altLang="en-US" i="0" smtClean="0">
                <a:solidFill>
                  <a:schemeClr val="bg1"/>
                </a:solidFill>
                <a:latin typeface="宋体" panose="02010600030101010101" pitchFamily="2" charset="-122"/>
              </a:rPr>
              <a:t>或分子</a:t>
            </a:r>
            <a:r>
              <a:rPr lang="en-US" altLang="zh-CN" i="0" smtClean="0">
                <a:solidFill>
                  <a:schemeClr val="bg1"/>
                </a:solidFill>
              </a:rPr>
              <a:t>)</a:t>
            </a:r>
            <a:r>
              <a:rPr lang="zh-CN" altLang="en-US" i="0" smtClean="0">
                <a:solidFill>
                  <a:schemeClr val="bg1"/>
                </a:solidFill>
                <a:latin typeface="宋体" panose="02010600030101010101" pitchFamily="2" charset="-122"/>
              </a:rPr>
              <a:t>有规则排列，定向生长在经过仔细加工的晶体</a:t>
            </a:r>
            <a:r>
              <a:rPr lang="en-US" altLang="zh-CN" i="0" smtClean="0">
                <a:solidFill>
                  <a:schemeClr val="bg1"/>
                </a:solidFill>
              </a:rPr>
              <a:t>(</a:t>
            </a:r>
            <a:r>
              <a:rPr lang="zh-CN" altLang="en-US" i="0" smtClean="0">
                <a:solidFill>
                  <a:schemeClr val="bg1"/>
                </a:solidFill>
                <a:latin typeface="宋体" panose="02010600030101010101" pitchFamily="2" charset="-122"/>
              </a:rPr>
              <a:t>一般称为衬底</a:t>
            </a:r>
            <a:r>
              <a:rPr lang="en-US" altLang="zh-CN" i="0" smtClean="0">
                <a:solidFill>
                  <a:schemeClr val="bg1"/>
                </a:solidFill>
              </a:rPr>
              <a:t>)</a:t>
            </a:r>
            <a:r>
              <a:rPr lang="zh-CN" altLang="en-US" i="0" smtClean="0">
                <a:solidFill>
                  <a:schemeClr val="bg1"/>
                </a:solidFill>
                <a:latin typeface="宋体" panose="02010600030101010101" pitchFamily="2" charset="-122"/>
              </a:rPr>
              <a:t>表面上。它是</a:t>
            </a:r>
            <a:r>
              <a:rPr lang="en-US" altLang="zh-CN" i="0" smtClean="0">
                <a:solidFill>
                  <a:schemeClr val="bg1"/>
                </a:solidFill>
              </a:rPr>
              <a:t>—</a:t>
            </a:r>
            <a:r>
              <a:rPr lang="zh-CN" altLang="en-US" i="0" smtClean="0">
                <a:solidFill>
                  <a:schemeClr val="bg1"/>
                </a:solidFill>
                <a:latin typeface="宋体" panose="02010600030101010101" pitchFamily="2" charset="-122"/>
              </a:rPr>
              <a:t>种连续，平滑并与衬底晶格结构有对应关系的单晶层。这个单晶层称为外延层。而把生长外延层的过程叫做外延生长。早期的外延生长通常选用单晶材料做衬底，而外延层是原来衬底晶面平行向外延伸的结果，故取名为外延。</a:t>
            </a:r>
            <a:r>
              <a:rPr lang="zh-CN" altLang="en-US" i="0" smtClean="0">
                <a:solidFill>
                  <a:schemeClr val="bg1"/>
                </a:solidFill>
              </a:rPr>
              <a:t> </a:t>
            </a:r>
            <a:endParaRPr lang="zh-CN" altLang="en-US" i="0" dirty="0" smtClean="0">
              <a:solidFill>
                <a:schemeClr val="bg1"/>
              </a:solidFill>
            </a:endParaRPr>
          </a:p>
        </p:txBody>
      </p:sp>
      <p:sp>
        <p:nvSpPr>
          <p:cNvPr id="3" name="文本框 2"/>
          <p:cNvSpPr txBox="1"/>
          <p:nvPr/>
        </p:nvSpPr>
        <p:spPr>
          <a:xfrm>
            <a:off x="3204397" y="476438"/>
            <a:ext cx="3424517" cy="584775"/>
          </a:xfrm>
          <a:prstGeom prst="rect">
            <a:avLst/>
          </a:prstGeom>
          <a:noFill/>
        </p:spPr>
        <p:txBody>
          <a:bodyPr wrap="square" rtlCol="0">
            <a:spAutoFit/>
          </a:bodyPr>
          <a:lstStyle/>
          <a:p>
            <a:r>
              <a:rPr lang="en-US" altLang="zh-CN" sz="3200" b="1" i="0" dirty="0" smtClean="0"/>
              <a:t>2.1.1 </a:t>
            </a:r>
            <a:r>
              <a:rPr lang="zh-CN" altLang="en-US" sz="3200" b="1" i="0" dirty="0" smtClean="0"/>
              <a:t>基本概念</a:t>
            </a:r>
            <a:endParaRPr lang="zh-CN" altLang="en-US" sz="3200" b="1" i="0" dirty="0"/>
          </a:p>
        </p:txBody>
      </p:sp>
      <p:sp>
        <p:nvSpPr>
          <p:cNvPr id="4" name="灯片编号占位符 3"/>
          <p:cNvSpPr>
            <a:spLocks noGrp="1"/>
          </p:cNvSpPr>
          <p:nvPr>
            <p:ph type="sldNum" sz="quarter" idx="12"/>
          </p:nvPr>
        </p:nvSpPr>
        <p:spPr/>
        <p:txBody>
          <a:bodyPr/>
          <a:p>
            <a:fld id="{1B55865A-A129-4167-96A6-FFD843005680}" type="slidenum">
              <a:rPr lang="zh-CN" altLang="en-US" smtClean="0"/>
            </a:fld>
            <a:endParaRPr lang="zh-CN" altLang="en-US"/>
          </a:p>
        </p:txBody>
      </p:sp>
    </p:spTree>
  </p:cSld>
  <p:clrMapOvr>
    <a:masterClrMapping/>
  </p:clrMapOvr>
  <p:transition>
    <p:pull dir="l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883708" y="279305"/>
            <a:ext cx="4947398" cy="847725"/>
          </a:xfrm>
          <a:solidFill>
            <a:srgbClr val="99FF66"/>
          </a:solidFill>
        </p:spPr>
        <p:txBody>
          <a:bodyPr/>
          <a:lstStyle/>
          <a:p>
            <a:pPr algn="ctr" eaLnBrk="1" hangingPunct="1">
              <a:defRPr/>
            </a:pPr>
            <a:r>
              <a:rPr lang="zh-CN" altLang="en-US" b="1" dirty="0" smtClean="0">
                <a:solidFill>
                  <a:srgbClr val="FF0000"/>
                </a:solidFill>
              </a:rPr>
              <a:t>同质和异质外延</a:t>
            </a:r>
            <a:endParaRPr lang="zh-CN" altLang="en-US" b="1" dirty="0" smtClean="0"/>
          </a:p>
        </p:txBody>
      </p:sp>
      <p:sp>
        <p:nvSpPr>
          <p:cNvPr id="40962" name="Rectangle 3"/>
          <p:cNvSpPr>
            <a:spLocks noGrp="1" noChangeArrowheads="1"/>
          </p:cNvSpPr>
          <p:nvPr>
            <p:ph type="body" sz="half" idx="1"/>
          </p:nvPr>
        </p:nvSpPr>
        <p:spPr>
          <a:xfrm>
            <a:off x="142875" y="1412875"/>
            <a:ext cx="8534400" cy="5184775"/>
          </a:xfrm>
          <a:solidFill>
            <a:schemeClr val="accent2"/>
          </a:solidFill>
        </p:spPr>
        <p:txBody>
          <a:bodyPr/>
          <a:lstStyle/>
          <a:p>
            <a:pPr eaLnBrk="1" hangingPunct="1"/>
            <a:r>
              <a:rPr lang="zh-CN" altLang="en-US" sz="2400" b="1" smtClean="0">
                <a:solidFill>
                  <a:schemeClr val="bg1"/>
                </a:solidFill>
                <a:latin typeface="宋体" panose="02010600030101010101" pitchFamily="2" charset="-122"/>
              </a:rPr>
              <a:t>如果衬底和外延层属于同一种材料则称为同质外延，如硅上外延生长硅。如果衬底材料和外延层是不同种材料，则称为异质外延。</a:t>
            </a:r>
            <a:endParaRPr lang="zh-CN" altLang="en-US" sz="2400" b="1" smtClean="0">
              <a:solidFill>
                <a:schemeClr val="bg1"/>
              </a:solidFill>
              <a:latin typeface="宋体" panose="02010600030101010101" pitchFamily="2" charset="-122"/>
            </a:endParaRPr>
          </a:p>
          <a:p>
            <a:pPr eaLnBrk="1" hangingPunct="1"/>
            <a:r>
              <a:rPr lang="zh-CN" altLang="en-US" sz="2400" b="1" smtClean="0">
                <a:solidFill>
                  <a:schemeClr val="bg1"/>
                </a:solidFill>
                <a:latin typeface="宋体" panose="02010600030101010101" pitchFamily="2" charset="-122"/>
              </a:rPr>
              <a:t>异质外延中的主要问题：</a:t>
            </a:r>
            <a:endParaRPr lang="zh-CN" altLang="en-US" sz="2400" b="1" smtClean="0">
              <a:solidFill>
                <a:schemeClr val="bg1"/>
              </a:solidFill>
              <a:latin typeface="宋体" panose="02010600030101010101" pitchFamily="2" charset="-122"/>
            </a:endParaRPr>
          </a:p>
          <a:p>
            <a:pPr lvl="1" eaLnBrk="1" hangingPunct="1"/>
            <a:r>
              <a:rPr lang="zh-CN" altLang="en-US" sz="2000" b="1" smtClean="0">
                <a:solidFill>
                  <a:schemeClr val="bg1"/>
                </a:solidFill>
                <a:latin typeface="宋体" panose="02010600030101010101" pitchFamily="2" charset="-122"/>
              </a:rPr>
              <a:t>由于衬底与外延晶体晶格的失配引起的失配位错</a:t>
            </a:r>
            <a:endParaRPr lang="zh-CN" altLang="en-US" sz="2000" b="1" smtClean="0">
              <a:solidFill>
                <a:schemeClr val="bg1"/>
              </a:solidFill>
              <a:latin typeface="宋体" panose="02010600030101010101" pitchFamily="2" charset="-122"/>
            </a:endParaRPr>
          </a:p>
          <a:p>
            <a:pPr lvl="1" eaLnBrk="1" hangingPunct="1"/>
            <a:r>
              <a:rPr lang="zh-CN" altLang="en-US" sz="2000" b="1" smtClean="0">
                <a:solidFill>
                  <a:schemeClr val="bg1"/>
                </a:solidFill>
                <a:latin typeface="宋体" panose="02010600030101010101" pitchFamily="2" charset="-122"/>
              </a:rPr>
              <a:t>由于热膨胀系数的差别在外延生长后的降温过程中产生热应力，导致外延层出现裂纹，晶片弯曲</a:t>
            </a:r>
            <a:endParaRPr lang="zh-CN" altLang="en-US" sz="2000" b="1" smtClean="0">
              <a:solidFill>
                <a:schemeClr val="bg1"/>
              </a:solidFill>
              <a:latin typeface="宋体" panose="02010600030101010101" pitchFamily="2" charset="-122"/>
            </a:endParaRPr>
          </a:p>
          <a:p>
            <a:pPr eaLnBrk="1" hangingPunct="1"/>
            <a:r>
              <a:rPr lang="zh-CN" altLang="en-US" sz="2400" b="1" smtClean="0">
                <a:solidFill>
                  <a:schemeClr val="bg1"/>
                </a:solidFill>
                <a:latin typeface="宋体" panose="02010600030101010101" pitchFamily="2" charset="-122"/>
              </a:rPr>
              <a:t>晶体极性的不同常常会引起反向畴缺陷</a:t>
            </a:r>
            <a:r>
              <a:rPr lang="zh-CN" altLang="en-US" sz="2400" b="1" smtClean="0">
                <a:solidFill>
                  <a:schemeClr val="bg1"/>
                </a:solidFill>
              </a:rPr>
              <a:t> </a:t>
            </a:r>
            <a:endParaRPr lang="zh-CN" altLang="en-US" sz="2400" b="1" smtClean="0">
              <a:solidFill>
                <a:schemeClr val="bg1"/>
              </a:solidFill>
            </a:endParaRPr>
          </a:p>
          <a:p>
            <a:pPr eaLnBrk="1" hangingPunct="1"/>
            <a:r>
              <a:rPr lang="zh-CN" altLang="en-US" sz="2400" b="1" smtClean="0">
                <a:solidFill>
                  <a:schemeClr val="bg1"/>
                </a:solidFill>
              </a:rPr>
              <a:t>衬底的质量直接影响着外延层的晶体质量，会产生位错的延伸，增殖，有的也会减少，杂质的重新分布</a:t>
            </a:r>
            <a:endParaRPr lang="zh-CN" altLang="en-US" sz="2400" b="1" smtClean="0">
              <a:solidFill>
                <a:schemeClr val="bg1"/>
              </a:solidFill>
            </a:endParaRPr>
          </a:p>
          <a:p>
            <a:pPr eaLnBrk="1" hangingPunct="1"/>
            <a:r>
              <a:rPr lang="zh-CN" altLang="en-US" sz="2400" b="1" smtClean="0">
                <a:solidFill>
                  <a:schemeClr val="bg1"/>
                </a:solidFill>
              </a:rPr>
              <a:t>外延过程中，可以进行故意掺杂，形成不同类型的</a:t>
            </a:r>
            <a:r>
              <a:rPr lang="en-US" altLang="zh-CN" sz="2400" b="1" smtClean="0">
                <a:solidFill>
                  <a:schemeClr val="bg1"/>
                </a:solidFill>
              </a:rPr>
              <a:t>p-n</a:t>
            </a:r>
            <a:r>
              <a:rPr lang="zh-CN" altLang="en-US" sz="2400" b="1" smtClean="0">
                <a:solidFill>
                  <a:schemeClr val="bg1"/>
                </a:solidFill>
              </a:rPr>
              <a:t>结构</a:t>
            </a:r>
            <a:endParaRPr lang="zh-CN" altLang="en-US" sz="2400" b="1" smtClean="0">
              <a:solidFill>
                <a:schemeClr val="bg1"/>
              </a:solidFill>
            </a:endParaRPr>
          </a:p>
          <a:p>
            <a:pPr eaLnBrk="1" hangingPunct="1"/>
            <a:r>
              <a:rPr lang="zh-CN" altLang="en-US" sz="2400" b="1" smtClean="0">
                <a:solidFill>
                  <a:schemeClr val="bg1"/>
                </a:solidFill>
              </a:rPr>
              <a:t>可以形成不同的组分结构，如量子阱，超晶格，异质结等</a:t>
            </a:r>
            <a:endParaRPr lang="zh-CN" altLang="en-US" sz="2400" b="1" smtClean="0">
              <a:solidFill>
                <a:schemeClr val="bg1"/>
              </a:solidFill>
            </a:endParaRPr>
          </a:p>
        </p:txBody>
      </p:sp>
      <p:sp>
        <p:nvSpPr>
          <p:cNvPr id="40963" name="灯片编号占位符 3"/>
          <p:cNvSpPr>
            <a:spLocks noGrp="1" noChangeArrowheads="1"/>
          </p:cNvSpPr>
          <p:nvPr>
            <p:ph type="sldNum" sz="quarter" idx="12"/>
          </p:nvPr>
        </p:nvSpPr>
        <p:spPr bwMode="auto">
          <a:xfrm>
            <a:off x="6522720" y="6597015"/>
            <a:ext cx="2057400" cy="26098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72EA99-58AC-4606-87A8-629BD8D411FF}" type="slidenum">
              <a:rPr lang="en-US" altLang="zh-CN" i="0" smtClean="0"/>
            </a:fld>
            <a:endParaRPr lang="en-US" altLang="zh-CN" i="0" smtClean="0"/>
          </a:p>
        </p:txBody>
      </p:sp>
    </p:spTree>
  </p:cSld>
  <p:clrMapOvr>
    <a:masterClrMapping/>
  </p:clrMapOvr>
  <p:transition>
    <p:pull dir="l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725270" y="273423"/>
            <a:ext cx="4406154" cy="584775"/>
          </a:xfrm>
          <a:prstGeom prst="rect">
            <a:avLst/>
          </a:prstGeom>
          <a:noFill/>
        </p:spPr>
        <p:txBody>
          <a:bodyPr wrap="square" rtlCol="0">
            <a:spAutoFit/>
          </a:bodyPr>
          <a:lstStyle/>
          <a:p>
            <a:r>
              <a:rPr lang="en-US" altLang="zh-CN" sz="3200" b="1" dirty="0" smtClean="0"/>
              <a:t>2.1.2 </a:t>
            </a:r>
            <a:r>
              <a:rPr lang="zh-CN" altLang="en-US" sz="3200" b="1" dirty="0" smtClean="0"/>
              <a:t>体材料制备技术</a:t>
            </a:r>
            <a:endParaRPr lang="en-US" altLang="zh-CN" sz="3200" b="1" dirty="0" smtClean="0"/>
          </a:p>
        </p:txBody>
      </p:sp>
      <p:pic>
        <p:nvPicPr>
          <p:cNvPr id="4" name="Picture 2"/>
          <p:cNvPicPr>
            <a:picLocks noChangeAspect="1" noChangeArrowheads="1"/>
          </p:cNvPicPr>
          <p:nvPr/>
        </p:nvPicPr>
        <p:blipFill rotWithShape="1">
          <a:blip r:embed="rId1"/>
          <a:srcRect l="21850" t="31106" r="23242" b="22187"/>
          <a:stretch>
            <a:fillRect/>
          </a:stretch>
        </p:blipFill>
        <p:spPr bwMode="auto">
          <a:xfrm>
            <a:off x="358588" y="1106846"/>
            <a:ext cx="5885392" cy="3128978"/>
          </a:xfrm>
          <a:prstGeom prst="rect">
            <a:avLst/>
          </a:prstGeom>
          <a:noFill/>
          <a:ln w="9525">
            <a:noFill/>
            <a:miter lim="800000"/>
            <a:headEnd/>
            <a:tailEnd/>
          </a:ln>
          <a:effectLst/>
        </p:spPr>
      </p:pic>
      <p:pic>
        <p:nvPicPr>
          <p:cNvPr id="5" name="Picture 2"/>
          <p:cNvPicPr>
            <a:picLocks noChangeAspect="1" noChangeArrowheads="1"/>
          </p:cNvPicPr>
          <p:nvPr/>
        </p:nvPicPr>
        <p:blipFill>
          <a:blip r:embed="rId2" cstate="print"/>
          <a:srcRect l="6589" t="12757" r="68604" b="14563"/>
          <a:stretch>
            <a:fillRect/>
          </a:stretch>
        </p:blipFill>
        <p:spPr bwMode="auto">
          <a:xfrm>
            <a:off x="6410563" y="1373597"/>
            <a:ext cx="2320036" cy="4248472"/>
          </a:xfrm>
          <a:prstGeom prst="rect">
            <a:avLst/>
          </a:prstGeom>
          <a:noFill/>
          <a:ln w="9525">
            <a:noFill/>
            <a:miter lim="800000"/>
            <a:headEnd/>
            <a:tailEnd/>
          </a:ln>
        </p:spPr>
      </p:pic>
      <p:sp>
        <p:nvSpPr>
          <p:cNvPr id="6" name="文本框 5"/>
          <p:cNvSpPr txBox="1"/>
          <p:nvPr/>
        </p:nvSpPr>
        <p:spPr>
          <a:xfrm>
            <a:off x="461683" y="4450977"/>
            <a:ext cx="5387788" cy="954107"/>
          </a:xfrm>
          <a:prstGeom prst="rect">
            <a:avLst/>
          </a:prstGeom>
          <a:noFill/>
        </p:spPr>
        <p:txBody>
          <a:bodyPr wrap="square" rtlCol="0">
            <a:spAutoFit/>
          </a:bodyPr>
          <a:lstStyle/>
          <a:p>
            <a:pPr marL="457200" indent="-457200">
              <a:buFont typeface="Wingdings" panose="05000000000000000000" pitchFamily="2" charset="2"/>
              <a:buChar char="n"/>
            </a:pPr>
            <a:r>
              <a:rPr lang="en-US" altLang="zh-CN" sz="2800" dirty="0" smtClean="0">
                <a:solidFill>
                  <a:srgbClr val="0000CC"/>
                </a:solidFill>
              </a:rPr>
              <a:t>Ga</a:t>
            </a:r>
            <a:r>
              <a:rPr lang="en-US" altLang="zh-CN" sz="2800" baseline="-25000" dirty="0" smtClean="0">
                <a:solidFill>
                  <a:srgbClr val="0000CC"/>
                </a:solidFill>
              </a:rPr>
              <a:t>2</a:t>
            </a:r>
            <a:r>
              <a:rPr lang="en-US" altLang="zh-CN" sz="2800" dirty="0" smtClean="0">
                <a:solidFill>
                  <a:srgbClr val="0000CC"/>
                </a:solidFill>
              </a:rPr>
              <a:t>O</a:t>
            </a:r>
            <a:r>
              <a:rPr lang="en-US" altLang="zh-CN" sz="2800" baseline="-25000" dirty="0" smtClean="0">
                <a:solidFill>
                  <a:srgbClr val="0000CC"/>
                </a:solidFill>
              </a:rPr>
              <a:t>3</a:t>
            </a:r>
            <a:r>
              <a:rPr lang="zh-CN" altLang="en-US" sz="2800" dirty="0" smtClean="0"/>
              <a:t>单晶可以采用</a:t>
            </a:r>
            <a:r>
              <a:rPr lang="zh-CN" altLang="en-US" sz="2800" dirty="0"/>
              <a:t>区熔法(Fz)、直拉法(Cz</a:t>
            </a:r>
            <a:r>
              <a:rPr lang="zh-CN" altLang="en-US" sz="2800" dirty="0" smtClean="0"/>
              <a:t>)制备。</a:t>
            </a:r>
            <a:endParaRPr lang="zh-CN" altLang="en-US" sz="2800" dirty="0"/>
          </a:p>
        </p:txBody>
      </p:sp>
      <p:sp>
        <p:nvSpPr>
          <p:cNvPr id="2" name="灯片编号占位符 1"/>
          <p:cNvSpPr>
            <a:spLocks noGrp="1"/>
          </p:cNvSpPr>
          <p:nvPr>
            <p:ph type="sldNum" sz="quarter" idx="12"/>
          </p:nvPr>
        </p:nvSpPr>
        <p:spPr/>
        <p:txBody>
          <a:bodyPr/>
          <a:p>
            <a:fld id="{1B55865A-A129-4167-96A6-FFD843005680}" type="slidenum">
              <a:rPr lang="zh-CN" altLang="en-US" smtClean="0"/>
            </a:fld>
            <a:endParaRPr lang="zh-CN" altLang="en-US"/>
          </a:p>
        </p:txBody>
      </p:sp>
    </p:spTree>
  </p:cSld>
  <p:clrMapOvr>
    <a:masterClrMapping/>
  </p:clrMapOvr>
  <p:transition>
    <p:pull dir="l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25270" y="273423"/>
            <a:ext cx="4406154" cy="584775"/>
          </a:xfrm>
          <a:prstGeom prst="rect">
            <a:avLst/>
          </a:prstGeom>
          <a:noFill/>
        </p:spPr>
        <p:txBody>
          <a:bodyPr wrap="square" rtlCol="0">
            <a:spAutoFit/>
          </a:bodyPr>
          <a:lstStyle/>
          <a:p>
            <a:r>
              <a:rPr lang="en-US" altLang="zh-CN" sz="3200" b="1" i="0" dirty="0" smtClean="0"/>
              <a:t>2.1.2 </a:t>
            </a:r>
            <a:r>
              <a:rPr lang="zh-CN" altLang="en-US" sz="3200" b="1" i="0" dirty="0" smtClean="0"/>
              <a:t>体材料制备技术</a:t>
            </a:r>
            <a:endParaRPr lang="en-US" altLang="zh-CN" sz="3200" b="1" i="0" dirty="0" smtClean="0"/>
          </a:p>
        </p:txBody>
      </p:sp>
      <p:sp>
        <p:nvSpPr>
          <p:cNvPr id="3" name="文本框 2"/>
          <p:cNvSpPr txBox="1"/>
          <p:nvPr/>
        </p:nvSpPr>
        <p:spPr>
          <a:xfrm>
            <a:off x="726140" y="1008529"/>
            <a:ext cx="7794813" cy="707886"/>
          </a:xfrm>
          <a:prstGeom prst="rect">
            <a:avLst/>
          </a:prstGeom>
          <a:noFill/>
        </p:spPr>
        <p:txBody>
          <a:bodyPr wrap="square" rtlCol="0">
            <a:spAutoFit/>
          </a:bodyPr>
          <a:lstStyle/>
          <a:p>
            <a:r>
              <a:rPr lang="zh-CN" altLang="en-US" sz="2000" i="0" dirty="0" smtClean="0"/>
              <a:t>升华凝华法：物理气相输运法（</a:t>
            </a:r>
            <a:r>
              <a:rPr lang="en-US" altLang="zh-CN" sz="2000" i="0" dirty="0" smtClean="0"/>
              <a:t>PVT</a:t>
            </a:r>
            <a:r>
              <a:rPr lang="zh-CN" altLang="en-US" sz="2000" i="0" dirty="0" smtClean="0"/>
              <a:t>），在高温区将材料升华</a:t>
            </a:r>
            <a:r>
              <a:rPr lang="en-US" altLang="zh-CN" sz="2000" i="0" dirty="0" smtClean="0"/>
              <a:t>,</a:t>
            </a:r>
            <a:r>
              <a:rPr lang="zh-CN" altLang="en-US" sz="2000" i="0" dirty="0" smtClean="0"/>
              <a:t>然后输送到冷凝区使其成为饱和蒸气</a:t>
            </a:r>
            <a:r>
              <a:rPr lang="en-US" altLang="zh-CN" sz="2000" i="0" dirty="0" smtClean="0"/>
              <a:t>,</a:t>
            </a:r>
            <a:r>
              <a:rPr lang="zh-CN" altLang="en-US" sz="2000" i="0" dirty="0" smtClean="0"/>
              <a:t>经过冷凝成核而长成晶体。</a:t>
            </a:r>
            <a:endParaRPr lang="zh-CN" altLang="en-US" sz="2000" i="0" dirty="0"/>
          </a:p>
        </p:txBody>
      </p:sp>
      <p:pic>
        <p:nvPicPr>
          <p:cNvPr id="4" name="图片 3"/>
          <p:cNvPicPr>
            <a:picLocks noChangeAspect="1"/>
          </p:cNvPicPr>
          <p:nvPr/>
        </p:nvPicPr>
        <p:blipFill>
          <a:blip r:embed="rId1"/>
          <a:stretch>
            <a:fillRect/>
          </a:stretch>
        </p:blipFill>
        <p:spPr>
          <a:xfrm>
            <a:off x="1381779" y="1765487"/>
            <a:ext cx="5749645" cy="3886760"/>
          </a:xfrm>
          <a:prstGeom prst="rect">
            <a:avLst/>
          </a:prstGeom>
        </p:spPr>
      </p:pic>
      <p:sp>
        <p:nvSpPr>
          <p:cNvPr id="5" name="文本框 4"/>
          <p:cNvSpPr txBox="1"/>
          <p:nvPr/>
        </p:nvSpPr>
        <p:spPr>
          <a:xfrm>
            <a:off x="493059" y="5732929"/>
            <a:ext cx="8180294" cy="646331"/>
          </a:xfrm>
          <a:prstGeom prst="rect">
            <a:avLst/>
          </a:prstGeom>
          <a:noFill/>
        </p:spPr>
        <p:txBody>
          <a:bodyPr wrap="square" rtlCol="0">
            <a:spAutoFit/>
          </a:bodyPr>
          <a:lstStyle/>
          <a:p>
            <a:r>
              <a:rPr lang="en-US" altLang="zh-CN" i="0" dirty="0" smtClean="0"/>
              <a:t>1959</a:t>
            </a:r>
            <a:r>
              <a:rPr lang="zh-CN" altLang="en-US" i="0" dirty="0" smtClean="0"/>
              <a:t>年</a:t>
            </a:r>
            <a:r>
              <a:rPr lang="en-US" altLang="zh-CN" i="0" dirty="0" smtClean="0"/>
              <a:t>Lely</a:t>
            </a:r>
            <a:r>
              <a:rPr lang="zh-CN" altLang="en-US" i="0" dirty="0" smtClean="0"/>
              <a:t>发明制备</a:t>
            </a:r>
            <a:r>
              <a:rPr lang="en-US" altLang="zh-CN" i="0" dirty="0" err="1" smtClean="0"/>
              <a:t>SiC</a:t>
            </a:r>
            <a:r>
              <a:rPr lang="zh-CN" altLang="en-US" i="0" dirty="0" smtClean="0"/>
              <a:t>单晶，</a:t>
            </a:r>
            <a:r>
              <a:rPr lang="en-US" altLang="zh-CN" i="0" dirty="0" smtClean="0"/>
              <a:t>90</a:t>
            </a:r>
            <a:r>
              <a:rPr lang="zh-CN" altLang="en-US" i="0" dirty="0" smtClean="0"/>
              <a:t>年代中期逐步成熟。</a:t>
            </a:r>
            <a:endParaRPr lang="en-US" altLang="zh-CN" i="0" dirty="0" smtClean="0"/>
          </a:p>
          <a:p>
            <a:r>
              <a:rPr lang="en-US" altLang="zh-CN" i="0" dirty="0" err="1" smtClean="0"/>
              <a:t>AlN</a:t>
            </a:r>
            <a:r>
              <a:rPr lang="zh-CN" altLang="en-US" i="0" dirty="0" smtClean="0"/>
              <a:t>单晶也使用该方法。</a:t>
            </a:r>
            <a:endParaRPr lang="zh-CN" altLang="en-US" i="0" dirty="0"/>
          </a:p>
        </p:txBody>
      </p:sp>
      <p:sp>
        <p:nvSpPr>
          <p:cNvPr id="6" name="灯片编号占位符 5"/>
          <p:cNvSpPr>
            <a:spLocks noGrp="1"/>
          </p:cNvSpPr>
          <p:nvPr>
            <p:ph type="sldNum" sz="quarter" idx="12"/>
          </p:nvPr>
        </p:nvSpPr>
        <p:spPr/>
        <p:txBody>
          <a:bodyPr/>
          <a:p>
            <a:fld id="{1B55865A-A129-4167-96A6-FFD843005680}" type="slidenum">
              <a:rPr lang="zh-CN" altLang="en-US" i="0" smtClean="0"/>
            </a:fld>
            <a:endParaRPr lang="zh-CN" altLang="en-US" i="0" smtClean="0"/>
          </a:p>
        </p:txBody>
      </p:sp>
    </p:spTree>
  </p:cSld>
  <p:clrMapOvr>
    <a:masterClrMapping/>
  </p:clrMapOvr>
  <p:transition>
    <p:pull dir="l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93975" y="36195"/>
            <a:ext cx="4605655" cy="583565"/>
          </a:xfrm>
          <a:prstGeom prst="rect">
            <a:avLst/>
          </a:prstGeom>
          <a:noFill/>
        </p:spPr>
        <p:txBody>
          <a:bodyPr wrap="square" rtlCol="0">
            <a:spAutoFit/>
          </a:bodyPr>
          <a:lstStyle/>
          <a:p>
            <a:r>
              <a:rPr lang="en-US" altLang="zh-CN" sz="3200" b="1" i="0" dirty="0" smtClean="0"/>
              <a:t>2.1.2 </a:t>
            </a:r>
            <a:r>
              <a:rPr lang="zh-CN" altLang="en-US" sz="3200" b="1" i="0" dirty="0" smtClean="0"/>
              <a:t>体材料制备技术</a:t>
            </a:r>
            <a:endParaRPr lang="en-US" altLang="zh-CN" sz="3200" b="1" i="0" dirty="0" smtClean="0"/>
          </a:p>
        </p:txBody>
      </p:sp>
      <p:sp>
        <p:nvSpPr>
          <p:cNvPr id="3" name="文本框 2"/>
          <p:cNvSpPr txBox="1"/>
          <p:nvPr/>
        </p:nvSpPr>
        <p:spPr>
          <a:xfrm>
            <a:off x="179705" y="620395"/>
            <a:ext cx="7892415" cy="460375"/>
          </a:xfrm>
          <a:prstGeom prst="rect">
            <a:avLst/>
          </a:prstGeom>
          <a:noFill/>
        </p:spPr>
        <p:txBody>
          <a:bodyPr wrap="square" rtlCol="0">
            <a:spAutoFit/>
          </a:bodyPr>
          <a:lstStyle/>
          <a:p>
            <a:r>
              <a:rPr lang="zh-CN" altLang="en-US" sz="2400" b="1" i="0" dirty="0" smtClean="0"/>
              <a:t>高温高压法，氨热法</a:t>
            </a:r>
            <a:r>
              <a:rPr lang="zh-CN" altLang="en-US" sz="2400" b="1" i="0" dirty="0" smtClean="0"/>
              <a:t>，钠流法，</a:t>
            </a:r>
            <a:r>
              <a:rPr lang="en-US" altLang="zh-CN" sz="2400" b="1" i="0" dirty="0" smtClean="0"/>
              <a:t>HVPE</a:t>
            </a:r>
            <a:r>
              <a:rPr lang="zh-CN" altLang="en-US" sz="2400" b="1" i="0" dirty="0" smtClean="0"/>
              <a:t>制备</a:t>
            </a:r>
            <a:r>
              <a:rPr lang="en-US" altLang="zh-CN" sz="2400" b="1" i="0" dirty="0" err="1" smtClean="0"/>
              <a:t>GaN</a:t>
            </a:r>
            <a:r>
              <a:rPr lang="zh-CN" altLang="en-US" sz="2400" b="1" i="0" dirty="0" smtClean="0"/>
              <a:t>体单晶</a:t>
            </a:r>
            <a:endParaRPr lang="zh-CN" altLang="en-US" sz="2400" b="1" i="0" dirty="0"/>
          </a:p>
        </p:txBody>
      </p:sp>
      <p:sp>
        <p:nvSpPr>
          <p:cNvPr id="4" name="文本框 3"/>
          <p:cNvSpPr txBox="1"/>
          <p:nvPr/>
        </p:nvSpPr>
        <p:spPr>
          <a:xfrm>
            <a:off x="221615" y="1255395"/>
            <a:ext cx="8616950" cy="5323205"/>
          </a:xfrm>
          <a:prstGeom prst="rect">
            <a:avLst/>
          </a:prstGeom>
          <a:noFill/>
        </p:spPr>
        <p:txBody>
          <a:bodyPr wrap="square" rtlCol="0">
            <a:spAutoFit/>
          </a:bodyPr>
          <a:lstStyle/>
          <a:p>
            <a:r>
              <a:rPr lang="zh-CN" altLang="en-US" sz="2000" i="0" dirty="0" smtClean="0"/>
              <a:t>波兰国家高温高压研究所采用</a:t>
            </a:r>
            <a:r>
              <a:rPr lang="zh-CN" altLang="en-US" sz="2000" b="1" i="0" dirty="0" smtClean="0">
                <a:latin typeface="黑体" panose="02010609060101010101" pitchFamily="49" charset="-122"/>
                <a:ea typeface="黑体" panose="02010609060101010101" pitchFamily="49" charset="-122"/>
              </a:rPr>
              <a:t>高温高压法</a:t>
            </a:r>
            <a:r>
              <a:rPr lang="zh-CN" altLang="en-US" sz="2000" i="0" dirty="0" smtClean="0"/>
              <a:t>制备</a:t>
            </a:r>
            <a:r>
              <a:rPr lang="en-US" altLang="zh-CN" sz="2000" i="0" dirty="0" err="1" smtClean="0"/>
              <a:t>GaN</a:t>
            </a:r>
            <a:r>
              <a:rPr lang="zh-CN" altLang="en-US" sz="2000" i="0" dirty="0" smtClean="0"/>
              <a:t>单晶体单晶</a:t>
            </a:r>
            <a:r>
              <a:rPr lang="en-US" altLang="zh-CN" sz="2000" i="0" dirty="0" smtClean="0"/>
              <a:t>,</a:t>
            </a:r>
            <a:r>
              <a:rPr lang="zh-CN" altLang="en-US" sz="2000" i="0" dirty="0" smtClean="0"/>
              <a:t>但只能获得</a:t>
            </a:r>
            <a:r>
              <a:rPr lang="en-US" altLang="zh-CN" sz="2000" i="0" dirty="0" smtClean="0"/>
              <a:t>1cm</a:t>
            </a:r>
            <a:r>
              <a:rPr lang="zh-CN" altLang="en-US" sz="2000" i="0" dirty="0" smtClean="0"/>
              <a:t>以下的单晶，很难作为衬底使用。</a:t>
            </a:r>
            <a:endParaRPr lang="en-US" altLang="zh-CN" sz="2000" i="0" dirty="0" smtClean="0"/>
          </a:p>
          <a:p>
            <a:r>
              <a:rPr lang="en-US" altLang="zh-CN" sz="2000" i="0" dirty="0" smtClean="0"/>
              <a:t>1997 </a:t>
            </a:r>
            <a:r>
              <a:rPr lang="zh-CN" altLang="en-US" sz="2000" i="0" dirty="0" smtClean="0"/>
              <a:t>年，波兰 </a:t>
            </a:r>
            <a:r>
              <a:rPr lang="en-US" altLang="zh-CN" sz="2000" i="0" dirty="0" err="1" smtClean="0"/>
              <a:t>Ammono</a:t>
            </a:r>
            <a:r>
              <a:rPr lang="en-US" altLang="zh-CN" sz="2000" i="0" dirty="0" smtClean="0"/>
              <a:t> </a:t>
            </a:r>
            <a:r>
              <a:rPr lang="zh-CN" altLang="en-US" sz="2000" i="0" dirty="0" smtClean="0"/>
              <a:t>公司首次报道了 </a:t>
            </a:r>
            <a:r>
              <a:rPr lang="en-US" altLang="zh-CN" sz="2000" i="0" dirty="0" err="1" smtClean="0"/>
              <a:t>GaN</a:t>
            </a:r>
            <a:r>
              <a:rPr lang="en-US" altLang="zh-CN" sz="2000" i="0" dirty="0" smtClean="0"/>
              <a:t> </a:t>
            </a:r>
            <a:r>
              <a:rPr lang="zh-CN" altLang="en-US" sz="2000" i="0" dirty="0" smtClean="0"/>
              <a:t>晶体的</a:t>
            </a:r>
            <a:r>
              <a:rPr lang="zh-CN" altLang="en-US" sz="2000" b="1" i="0" dirty="0" smtClean="0">
                <a:latin typeface="黑体" panose="02010609060101010101" pitchFamily="49" charset="-122"/>
                <a:ea typeface="黑体" panose="02010609060101010101" pitchFamily="49" charset="-122"/>
              </a:rPr>
              <a:t>氨热法</a:t>
            </a:r>
            <a:r>
              <a:rPr lang="zh-CN" altLang="en-US" sz="2000" i="0" dirty="0" smtClean="0"/>
              <a:t>生长，他们在由超临界氨和碱性矿化剂</a:t>
            </a:r>
            <a:r>
              <a:rPr lang="en-US" altLang="zh-CN" sz="2000" i="0" dirty="0" smtClean="0"/>
              <a:t>( KNH2</a:t>
            </a:r>
            <a:r>
              <a:rPr lang="zh-CN" altLang="en-US" sz="2000" i="0" dirty="0" smtClean="0"/>
              <a:t>、</a:t>
            </a:r>
            <a:r>
              <a:rPr lang="en-US" altLang="zh-CN" sz="2000" i="0" dirty="0" smtClean="0"/>
              <a:t>LiNH2) </a:t>
            </a:r>
            <a:r>
              <a:rPr lang="zh-CN" altLang="en-US" sz="2000" i="0" dirty="0" smtClean="0"/>
              <a:t>的溶液中，在温度大于 </a:t>
            </a:r>
            <a:r>
              <a:rPr lang="en-US" altLang="zh-CN" sz="2000" i="0" dirty="0" smtClean="0"/>
              <a:t>550 ℃</a:t>
            </a:r>
            <a:r>
              <a:rPr lang="zh-CN" altLang="en-US" sz="2000" i="0" dirty="0" smtClean="0"/>
              <a:t>、压力为 </a:t>
            </a:r>
            <a:r>
              <a:rPr lang="en-US" altLang="zh-CN" sz="2000" i="0" dirty="0" smtClean="0"/>
              <a:t>400 </a:t>
            </a:r>
            <a:r>
              <a:rPr lang="zh-CN" altLang="en-US" sz="2000" i="0" dirty="0" smtClean="0"/>
              <a:t>～</a:t>
            </a:r>
            <a:r>
              <a:rPr lang="en-US" altLang="zh-CN" sz="2000" i="0" dirty="0" smtClean="0"/>
              <a:t>500 MPa </a:t>
            </a:r>
            <a:r>
              <a:rPr lang="zh-CN" altLang="en-US" sz="2000" i="0" dirty="0" smtClean="0"/>
              <a:t>范围下合成出小尺寸 </a:t>
            </a:r>
            <a:r>
              <a:rPr lang="en-US" altLang="zh-CN" sz="2000" i="0" dirty="0" err="1" smtClean="0"/>
              <a:t>GaN</a:t>
            </a:r>
            <a:r>
              <a:rPr lang="en-US" altLang="zh-CN" sz="2000" i="0" dirty="0" smtClean="0"/>
              <a:t> </a:t>
            </a:r>
            <a:r>
              <a:rPr lang="zh-CN" altLang="en-US" sz="2000" i="0" dirty="0" smtClean="0"/>
              <a:t>晶体。氨热法显然是一种生长 </a:t>
            </a:r>
            <a:r>
              <a:rPr lang="en-US" altLang="zh-CN" sz="2000" i="0" dirty="0" err="1" smtClean="0"/>
              <a:t>GaN</a:t>
            </a:r>
            <a:r>
              <a:rPr lang="en-US" altLang="zh-CN" sz="2000" i="0" dirty="0" smtClean="0"/>
              <a:t> </a:t>
            </a:r>
            <a:r>
              <a:rPr lang="zh-CN" altLang="en-US" sz="2000" i="0" dirty="0" smtClean="0"/>
              <a:t>体单晶很有前景的方法，这是因为在较低的温度和压力下就可以使得 </a:t>
            </a:r>
            <a:r>
              <a:rPr lang="en-US" altLang="zh-CN" sz="2000" i="0" dirty="0" err="1" smtClean="0"/>
              <a:t>GaN</a:t>
            </a:r>
            <a:r>
              <a:rPr lang="zh-CN" altLang="en-US" sz="2000" i="0" dirty="0" smtClean="0"/>
              <a:t>体单晶得以生长，同时由于一釜可以同时生长出多块 </a:t>
            </a:r>
            <a:r>
              <a:rPr lang="en-US" altLang="zh-CN" sz="2000" i="0" dirty="0" err="1" smtClean="0"/>
              <a:t>GaN</a:t>
            </a:r>
            <a:r>
              <a:rPr lang="en-US" altLang="zh-CN" sz="2000" i="0" dirty="0" smtClean="0"/>
              <a:t> </a:t>
            </a:r>
            <a:r>
              <a:rPr lang="zh-CN" altLang="en-US" sz="2000" i="0" dirty="0" smtClean="0"/>
              <a:t>晶体，将可能使 </a:t>
            </a:r>
            <a:r>
              <a:rPr lang="en-US" altLang="zh-CN" sz="2000" i="0" dirty="0" err="1" smtClean="0"/>
              <a:t>GaN</a:t>
            </a:r>
            <a:r>
              <a:rPr lang="en-US" altLang="zh-CN" sz="2000" i="0" dirty="0" smtClean="0"/>
              <a:t> </a:t>
            </a:r>
            <a:r>
              <a:rPr lang="zh-CN" altLang="en-US" sz="2000" i="0" dirty="0" smtClean="0"/>
              <a:t>晶片的价格降低到其他方法生长晶片价格的 </a:t>
            </a:r>
            <a:r>
              <a:rPr lang="en-US" altLang="zh-CN" sz="2000" i="0" dirty="0" smtClean="0"/>
              <a:t>1/20</a:t>
            </a:r>
            <a:r>
              <a:rPr lang="zh-CN" altLang="en-US" sz="2000" i="0" dirty="0" smtClean="0"/>
              <a:t>。</a:t>
            </a:r>
            <a:endParaRPr lang="en-US" altLang="zh-CN" sz="2000" i="0" dirty="0" smtClean="0"/>
          </a:p>
          <a:p>
            <a:r>
              <a:rPr lang="zh-CN" altLang="en-US" sz="2000" b="1" i="0" dirty="0">
                <a:latin typeface="黑体" panose="02010609060101010101" pitchFamily="49" charset="-122"/>
                <a:ea typeface="黑体" panose="02010609060101010101" pitchFamily="49" charset="-122"/>
              </a:rPr>
              <a:t>钠流法</a:t>
            </a:r>
            <a:r>
              <a:rPr lang="zh-CN" altLang="en-US" sz="2000" i="0" dirty="0"/>
              <a:t>也称钠基助溶剂法。采用</a:t>
            </a:r>
            <a:r>
              <a:rPr lang="en-US" altLang="zh-CN" sz="2000" i="0" dirty="0"/>
              <a:t>Na</a:t>
            </a:r>
            <a:r>
              <a:rPr lang="zh-CN" altLang="en-US" sz="2000" i="0" dirty="0"/>
              <a:t>助熔剂法生长</a:t>
            </a:r>
            <a:r>
              <a:rPr lang="en-US" altLang="zh-CN" sz="2000" i="0" dirty="0" err="1"/>
              <a:t>GaN</a:t>
            </a:r>
            <a:r>
              <a:rPr lang="zh-CN" altLang="en-US" sz="2000" i="0" dirty="0"/>
              <a:t>晶体的温度和压力条件一般为</a:t>
            </a:r>
            <a:r>
              <a:rPr lang="en-US" altLang="zh-CN" sz="2000" i="0" dirty="0"/>
              <a:t>600-900℃,</a:t>
            </a:r>
            <a:r>
              <a:rPr lang="zh-CN" altLang="en-US" sz="2000" i="0" dirty="0"/>
              <a:t>压力＜</a:t>
            </a:r>
            <a:r>
              <a:rPr lang="en-US" altLang="zh-CN" sz="2000" i="0" dirty="0"/>
              <a:t>10MPa(N2),</a:t>
            </a:r>
            <a:r>
              <a:rPr lang="zh-CN" altLang="en-US" sz="2000" i="0" dirty="0"/>
              <a:t>生长条件相对温和。但金属钠相对活泼，规模化控制比较难。</a:t>
            </a:r>
            <a:endParaRPr lang="zh-CN" altLang="en-US" sz="2000" i="0" dirty="0"/>
          </a:p>
          <a:p>
            <a:r>
              <a:rPr lang="zh-CN" altLang="zh-CN" sz="2000" i="0" dirty="0"/>
              <a:t>在</a:t>
            </a:r>
            <a:r>
              <a:rPr lang="en-US" altLang="zh-CN" sz="2000" i="0" dirty="0" err="1"/>
              <a:t>GaN</a:t>
            </a:r>
            <a:r>
              <a:rPr lang="zh-CN" altLang="zh-CN" sz="2000" i="0" dirty="0"/>
              <a:t>衬底生长技术中，氢化物气相外延（</a:t>
            </a:r>
            <a:r>
              <a:rPr lang="en-US" altLang="zh-CN" sz="2000" b="1" i="0" dirty="0">
                <a:latin typeface="黑体" panose="02010609060101010101" pitchFamily="49" charset="-122"/>
                <a:ea typeface="黑体" panose="02010609060101010101" pitchFamily="49" charset="-122"/>
              </a:rPr>
              <a:t>HVPE</a:t>
            </a:r>
            <a:r>
              <a:rPr lang="zh-CN" altLang="zh-CN" sz="2000" i="0" dirty="0"/>
              <a:t>）以其高生长速率（可以达到</a:t>
            </a:r>
            <a:r>
              <a:rPr lang="en-US" altLang="zh-CN" sz="2000" i="0" dirty="0"/>
              <a:t>800μm/h</a:t>
            </a:r>
            <a:r>
              <a:rPr lang="zh-CN" altLang="zh-CN" sz="2000" i="0" dirty="0"/>
              <a:t>以上）、低成本、可大面积生长和均匀性好等优点，成为</a:t>
            </a:r>
            <a:r>
              <a:rPr lang="en-US" altLang="zh-CN" sz="2000" i="0" dirty="0" err="1"/>
              <a:t>GaN</a:t>
            </a:r>
            <a:r>
              <a:rPr lang="zh-CN" altLang="zh-CN" sz="2000" i="0" dirty="0"/>
              <a:t>衬底获得突破的首选，目前绝大多数研究工作都集中于此。</a:t>
            </a:r>
            <a:r>
              <a:rPr lang="en-US" altLang="zh-CN" sz="2000" i="0" dirty="0"/>
              <a:t>HVPE</a:t>
            </a:r>
            <a:r>
              <a:rPr lang="zh-CN" altLang="zh-CN" sz="2000" i="0" dirty="0"/>
              <a:t>生长</a:t>
            </a:r>
            <a:r>
              <a:rPr lang="en-US" altLang="zh-CN" sz="2000" i="0" dirty="0" err="1"/>
              <a:t>GaN</a:t>
            </a:r>
            <a:r>
              <a:rPr lang="zh-CN" altLang="zh-CN" sz="2000" i="0" dirty="0"/>
              <a:t>衬底，通常是在蓝宝石或砷化镓等衬底上外延</a:t>
            </a:r>
            <a:r>
              <a:rPr lang="en-US" altLang="zh-CN" sz="2000" i="0" dirty="0"/>
              <a:t>0.5~1mm</a:t>
            </a:r>
            <a:r>
              <a:rPr lang="zh-CN" altLang="zh-CN" sz="2000" i="0" dirty="0"/>
              <a:t>的厚膜，然后再以激光剥离、研磨或蚀刻等方式将衬底移除，最后将获得的</a:t>
            </a:r>
            <a:r>
              <a:rPr lang="en-US" altLang="zh-CN" sz="2000" i="0" dirty="0" err="1"/>
              <a:t>GaN</a:t>
            </a:r>
            <a:r>
              <a:rPr lang="zh-CN" altLang="zh-CN" sz="2000" i="0" dirty="0"/>
              <a:t>抛光形成所谓的自支撑</a:t>
            </a:r>
            <a:r>
              <a:rPr lang="en-US" altLang="zh-CN" sz="2000" i="0" dirty="0" err="1"/>
              <a:t>GaN</a:t>
            </a:r>
            <a:r>
              <a:rPr lang="zh-CN" altLang="zh-CN" sz="2000" i="0" dirty="0"/>
              <a:t>衬底。</a:t>
            </a:r>
            <a:endParaRPr lang="zh-CN" altLang="en-US" sz="2000" i="0" dirty="0"/>
          </a:p>
        </p:txBody>
      </p:sp>
      <p:sp>
        <p:nvSpPr>
          <p:cNvPr id="5" name="灯片编号占位符 4"/>
          <p:cNvSpPr>
            <a:spLocks noGrp="1"/>
          </p:cNvSpPr>
          <p:nvPr>
            <p:ph type="sldNum" sz="quarter" idx="12"/>
          </p:nvPr>
        </p:nvSpPr>
        <p:spPr>
          <a:xfrm>
            <a:off x="6326505" y="6118860"/>
            <a:ext cx="2150110" cy="365125"/>
          </a:xfrm>
        </p:spPr>
        <p:txBody>
          <a:bodyPr/>
          <a:p>
            <a:fld id="{1B55865A-A129-4167-96A6-FFD843005680}" type="slidenum">
              <a:rPr lang="zh-CN" altLang="en-US" i="0" smtClean="0"/>
            </a:fld>
            <a:endParaRPr lang="zh-CN" altLang="en-US" i="0" smtClean="0"/>
          </a:p>
        </p:txBody>
      </p:sp>
    </p:spTree>
  </p:cSld>
  <p:clrMapOvr>
    <a:masterClrMapping/>
  </p:clrMapOvr>
  <p:transition>
    <p:pull dir="l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25270" y="273423"/>
            <a:ext cx="4406154" cy="584775"/>
          </a:xfrm>
          <a:prstGeom prst="rect">
            <a:avLst/>
          </a:prstGeom>
          <a:noFill/>
        </p:spPr>
        <p:txBody>
          <a:bodyPr wrap="square" rtlCol="0">
            <a:spAutoFit/>
          </a:bodyPr>
          <a:lstStyle/>
          <a:p>
            <a:r>
              <a:rPr lang="en-US" altLang="zh-CN" sz="3200" b="1" i="0" dirty="0" smtClean="0"/>
              <a:t>2.1.3 </a:t>
            </a:r>
            <a:r>
              <a:rPr lang="zh-CN" altLang="en-US" sz="3200" b="1" i="0" dirty="0" smtClean="0"/>
              <a:t>外延制备技术</a:t>
            </a:r>
            <a:endParaRPr lang="en-US" altLang="zh-CN" sz="3200" b="1" i="0" dirty="0" smtClean="0"/>
          </a:p>
        </p:txBody>
      </p:sp>
      <p:sp>
        <p:nvSpPr>
          <p:cNvPr id="3" name="Rectangle 2"/>
          <p:cNvSpPr txBox="1">
            <a:spLocks noChangeArrowheads="1"/>
          </p:cNvSpPr>
          <p:nvPr/>
        </p:nvSpPr>
        <p:spPr>
          <a:xfrm>
            <a:off x="1519311" y="1028718"/>
            <a:ext cx="5611814" cy="602970"/>
          </a:xfrm>
          <a:prstGeom prst="rect">
            <a:avLst/>
          </a:prstGeom>
          <a:solidFill>
            <a:srgbClr val="99FF66"/>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i="0" dirty="0" smtClean="0">
                <a:solidFill>
                  <a:srgbClr val="FF0066"/>
                </a:solidFill>
              </a:rPr>
              <a:t>外延技术的种类</a:t>
            </a:r>
            <a:endParaRPr lang="zh-CN" altLang="en-US" sz="3200" i="0" dirty="0" smtClean="0">
              <a:solidFill>
                <a:srgbClr val="FF0066"/>
              </a:solidFill>
            </a:endParaRPr>
          </a:p>
        </p:txBody>
      </p:sp>
      <p:sp>
        <p:nvSpPr>
          <p:cNvPr id="4" name="Rectangle 3"/>
          <p:cNvSpPr txBox="1">
            <a:spLocks noChangeArrowheads="1"/>
          </p:cNvSpPr>
          <p:nvPr/>
        </p:nvSpPr>
        <p:spPr>
          <a:xfrm>
            <a:off x="647700" y="1721485"/>
            <a:ext cx="8296910" cy="4625340"/>
          </a:xfrm>
          <a:prstGeom prst="rect">
            <a:avLst/>
          </a:prstGeom>
          <a:solidFill>
            <a:schemeClr val="accent2"/>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spcBef>
                <a:spcPct val="0"/>
              </a:spcBef>
            </a:pPr>
            <a:r>
              <a:rPr lang="zh-CN" altLang="en-US" sz="2000" b="1" i="0" dirty="0" smtClean="0">
                <a:solidFill>
                  <a:schemeClr val="bg1"/>
                </a:solidFill>
                <a:latin typeface="Times New Roman" panose="02020603050405020304" pitchFamily="18" charset="0"/>
                <a:cs typeface="Times New Roman" panose="02020603050405020304" pitchFamily="18" charset="0"/>
              </a:rPr>
              <a:t>液相外延</a:t>
            </a:r>
            <a:r>
              <a:rPr lang="en-US" altLang="zh-CN" sz="2000" b="1" i="0" dirty="0" smtClean="0">
                <a:solidFill>
                  <a:schemeClr val="bg1"/>
                </a:solidFill>
                <a:latin typeface="Times New Roman" panose="02020603050405020304" pitchFamily="18" charset="0"/>
                <a:cs typeface="Times New Roman" panose="02020603050405020304" pitchFamily="18" charset="0"/>
              </a:rPr>
              <a:t>(LPE)</a:t>
            </a:r>
            <a:endParaRPr lang="en-US" altLang="zh-CN" sz="2000" b="1" i="0" dirty="0" smtClean="0">
              <a:solidFill>
                <a:schemeClr val="bg1"/>
              </a:solidFill>
              <a:latin typeface="Times New Roman" panose="02020603050405020304" pitchFamily="18" charset="0"/>
              <a:cs typeface="Times New Roman" panose="02020603050405020304" pitchFamily="18" charset="0"/>
            </a:endParaRPr>
          </a:p>
          <a:p>
            <a:pPr algn="just">
              <a:lnSpc>
                <a:spcPct val="150000"/>
              </a:lnSpc>
              <a:spcBef>
                <a:spcPct val="0"/>
              </a:spcBef>
            </a:pPr>
            <a:r>
              <a:rPr lang="zh-CN" altLang="en-US" sz="2000" b="1" i="0" dirty="0" smtClean="0">
                <a:solidFill>
                  <a:schemeClr val="bg1"/>
                </a:solidFill>
                <a:latin typeface="Times New Roman" panose="02020603050405020304" pitchFamily="18" charset="0"/>
                <a:cs typeface="Times New Roman" panose="02020603050405020304" pitchFamily="18" charset="0"/>
              </a:rPr>
              <a:t>氯化物气相外延</a:t>
            </a:r>
            <a:r>
              <a:rPr lang="en-US" altLang="zh-CN" sz="2000" b="1" i="0" dirty="0" smtClean="0">
                <a:solidFill>
                  <a:schemeClr val="bg1"/>
                </a:solidFill>
                <a:latin typeface="Times New Roman" panose="02020603050405020304" pitchFamily="18" charset="0"/>
                <a:cs typeface="Times New Roman" panose="02020603050405020304" pitchFamily="18" charset="0"/>
              </a:rPr>
              <a:t>(</a:t>
            </a:r>
            <a:r>
              <a:rPr lang="en-US" altLang="zh-CN" sz="2000" b="1" i="0" dirty="0" err="1" smtClean="0">
                <a:solidFill>
                  <a:schemeClr val="bg1"/>
                </a:solidFill>
                <a:latin typeface="Times New Roman" panose="02020603050405020304" pitchFamily="18" charset="0"/>
                <a:cs typeface="Times New Roman" panose="02020603050405020304" pitchFamily="18" charset="0"/>
              </a:rPr>
              <a:t>ClVPE</a:t>
            </a:r>
            <a:r>
              <a:rPr lang="en-US" altLang="zh-CN" sz="2000" b="1" i="0" dirty="0" smtClean="0">
                <a:solidFill>
                  <a:schemeClr val="bg1"/>
                </a:solidFill>
                <a:latin typeface="Times New Roman" panose="02020603050405020304" pitchFamily="18" charset="0"/>
                <a:cs typeface="Times New Roman" panose="02020603050405020304" pitchFamily="18" charset="0"/>
              </a:rPr>
              <a:t>)</a:t>
            </a:r>
            <a:endParaRPr lang="en-US" altLang="zh-CN" sz="2000" b="1" i="0" dirty="0" smtClean="0">
              <a:solidFill>
                <a:schemeClr val="bg1"/>
              </a:solidFill>
              <a:latin typeface="Times New Roman" panose="02020603050405020304" pitchFamily="18" charset="0"/>
              <a:cs typeface="Times New Roman" panose="02020603050405020304" pitchFamily="18" charset="0"/>
            </a:endParaRPr>
          </a:p>
          <a:p>
            <a:pPr algn="just">
              <a:lnSpc>
                <a:spcPct val="150000"/>
              </a:lnSpc>
              <a:spcBef>
                <a:spcPct val="0"/>
              </a:spcBef>
            </a:pPr>
            <a:r>
              <a:rPr lang="zh-CN" altLang="en-US" sz="2000" b="1" i="0" dirty="0" smtClean="0">
                <a:solidFill>
                  <a:schemeClr val="bg1"/>
                </a:solidFill>
                <a:latin typeface="Times New Roman" panose="02020603050405020304" pitchFamily="18" charset="0"/>
                <a:cs typeface="Times New Roman" panose="02020603050405020304" pitchFamily="18" charset="0"/>
              </a:rPr>
              <a:t>氢化物气相外延（</a:t>
            </a:r>
            <a:r>
              <a:rPr lang="en-US" altLang="zh-CN" sz="2000" b="1" i="0" dirty="0" smtClean="0">
                <a:solidFill>
                  <a:schemeClr val="bg1"/>
                </a:solidFill>
                <a:latin typeface="Times New Roman" panose="02020603050405020304" pitchFamily="18" charset="0"/>
                <a:cs typeface="Times New Roman" panose="02020603050405020304" pitchFamily="18" charset="0"/>
              </a:rPr>
              <a:t>HVPE</a:t>
            </a:r>
            <a:r>
              <a:rPr lang="zh-CN" altLang="en-US" sz="2000" b="1" i="0" dirty="0" smtClean="0">
                <a:solidFill>
                  <a:schemeClr val="bg1"/>
                </a:solidFill>
                <a:latin typeface="Times New Roman" panose="02020603050405020304" pitchFamily="18" charset="0"/>
                <a:cs typeface="Times New Roman" panose="02020603050405020304" pitchFamily="18" charset="0"/>
              </a:rPr>
              <a:t>）</a:t>
            </a:r>
            <a:endParaRPr lang="zh-CN" altLang="en-US" sz="2000" b="1" i="0" dirty="0" smtClean="0">
              <a:solidFill>
                <a:schemeClr val="bg1"/>
              </a:solidFill>
              <a:latin typeface="Times New Roman" panose="02020603050405020304" pitchFamily="18" charset="0"/>
              <a:cs typeface="Times New Roman" panose="02020603050405020304" pitchFamily="18" charset="0"/>
            </a:endParaRPr>
          </a:p>
          <a:p>
            <a:pPr algn="just">
              <a:lnSpc>
                <a:spcPct val="150000"/>
              </a:lnSpc>
              <a:spcBef>
                <a:spcPct val="0"/>
              </a:spcBef>
            </a:pPr>
            <a:r>
              <a:rPr lang="zh-CN" altLang="en-US" sz="2000" b="1" i="0" dirty="0" smtClean="0">
                <a:solidFill>
                  <a:schemeClr val="bg1"/>
                </a:solidFill>
                <a:latin typeface="Times New Roman" panose="02020603050405020304" pitchFamily="18" charset="0"/>
                <a:cs typeface="Times New Roman" panose="02020603050405020304" pitchFamily="18" charset="0"/>
              </a:rPr>
              <a:t>金属有机物气相外延</a:t>
            </a:r>
            <a:endParaRPr lang="zh-CN" altLang="en-US" sz="2000" b="1" i="0" dirty="0" smtClean="0">
              <a:solidFill>
                <a:schemeClr val="bg1"/>
              </a:solidFill>
              <a:latin typeface="Times New Roman" panose="02020603050405020304" pitchFamily="18" charset="0"/>
              <a:cs typeface="Times New Roman" panose="02020603050405020304" pitchFamily="18" charset="0"/>
            </a:endParaRPr>
          </a:p>
          <a:p>
            <a:pPr lvl="1" algn="just">
              <a:lnSpc>
                <a:spcPct val="150000"/>
              </a:lnSpc>
              <a:spcBef>
                <a:spcPct val="0"/>
              </a:spcBef>
            </a:pPr>
            <a:r>
              <a:rPr lang="en-US" altLang="zh-CN" sz="1600" b="1" i="0" dirty="0" smtClean="0">
                <a:solidFill>
                  <a:schemeClr val="bg1"/>
                </a:solidFill>
                <a:latin typeface="Times New Roman" panose="02020603050405020304" pitchFamily="18" charset="0"/>
                <a:cs typeface="Times New Roman" panose="02020603050405020304" pitchFamily="18" charset="0"/>
              </a:rPr>
              <a:t>MOCVD(Metalorganic Chemical Vapor Deposition); </a:t>
            </a:r>
            <a:endParaRPr lang="en-US" altLang="zh-CN" sz="1600" b="1" i="0" dirty="0" smtClean="0">
              <a:solidFill>
                <a:schemeClr val="bg1"/>
              </a:solidFill>
              <a:latin typeface="Times New Roman" panose="02020603050405020304" pitchFamily="18" charset="0"/>
              <a:cs typeface="Times New Roman" panose="02020603050405020304" pitchFamily="18" charset="0"/>
            </a:endParaRPr>
          </a:p>
          <a:p>
            <a:pPr lvl="1" algn="just">
              <a:lnSpc>
                <a:spcPct val="150000"/>
              </a:lnSpc>
              <a:spcBef>
                <a:spcPct val="0"/>
              </a:spcBef>
            </a:pPr>
            <a:r>
              <a:rPr lang="en-US" altLang="zh-CN" sz="1600" b="1" i="0" dirty="0" smtClean="0">
                <a:solidFill>
                  <a:schemeClr val="bg1"/>
                </a:solidFill>
                <a:latin typeface="Times New Roman" panose="02020603050405020304" pitchFamily="18" charset="0"/>
                <a:cs typeface="Times New Roman" panose="02020603050405020304" pitchFamily="18" charset="0"/>
              </a:rPr>
              <a:t>MOVPE(</a:t>
            </a:r>
            <a:r>
              <a:rPr lang="en-US" altLang="zh-CN" sz="1600" b="1" i="0" dirty="0" err="1" smtClean="0">
                <a:solidFill>
                  <a:schemeClr val="bg1"/>
                </a:solidFill>
                <a:latin typeface="Times New Roman" panose="02020603050405020304" pitchFamily="18" charset="0"/>
                <a:cs typeface="Times New Roman" panose="02020603050405020304" pitchFamily="18" charset="0"/>
              </a:rPr>
              <a:t>MetalOrganic</a:t>
            </a:r>
            <a:r>
              <a:rPr lang="en-US" altLang="zh-CN" sz="1600" b="1" i="0" dirty="0" smtClean="0">
                <a:solidFill>
                  <a:schemeClr val="bg1"/>
                </a:solidFill>
                <a:latin typeface="Times New Roman" panose="02020603050405020304" pitchFamily="18" charset="0"/>
                <a:cs typeface="Times New Roman" panose="02020603050405020304" pitchFamily="18" charset="0"/>
              </a:rPr>
              <a:t> Vapor  Phase Epitaxy); </a:t>
            </a:r>
            <a:endParaRPr lang="en-US" altLang="zh-CN" sz="1600" b="1" i="0" dirty="0" smtClean="0">
              <a:solidFill>
                <a:schemeClr val="bg1"/>
              </a:solidFill>
              <a:latin typeface="Times New Roman" panose="02020603050405020304" pitchFamily="18" charset="0"/>
              <a:cs typeface="Times New Roman" panose="02020603050405020304" pitchFamily="18" charset="0"/>
            </a:endParaRPr>
          </a:p>
          <a:p>
            <a:pPr lvl="1" algn="just">
              <a:lnSpc>
                <a:spcPct val="150000"/>
              </a:lnSpc>
              <a:spcBef>
                <a:spcPct val="0"/>
              </a:spcBef>
            </a:pPr>
            <a:r>
              <a:rPr lang="en-US" altLang="zh-CN" sz="1600" b="1" i="0" dirty="0" smtClean="0">
                <a:solidFill>
                  <a:schemeClr val="bg1"/>
                </a:solidFill>
                <a:latin typeface="Times New Roman" panose="02020603050405020304" pitchFamily="18" charset="0"/>
                <a:cs typeface="Times New Roman" panose="02020603050405020304" pitchFamily="18" charset="0"/>
              </a:rPr>
              <a:t>OMVPE------</a:t>
            </a:r>
            <a:r>
              <a:rPr lang="en-US" altLang="zh-CN" sz="1600" b="1" i="0" dirty="0" err="1" smtClean="0">
                <a:solidFill>
                  <a:schemeClr val="bg1"/>
                </a:solidFill>
                <a:latin typeface="Times New Roman" panose="02020603050405020304" pitchFamily="18" charset="0"/>
                <a:cs typeface="Times New Roman" panose="02020603050405020304" pitchFamily="18" charset="0"/>
              </a:rPr>
              <a:t>OrganoMetallic</a:t>
            </a:r>
            <a:r>
              <a:rPr lang="en-US" altLang="zh-CN" sz="1600" b="1" i="0" dirty="0" smtClean="0">
                <a:solidFill>
                  <a:schemeClr val="bg1"/>
                </a:solidFill>
                <a:latin typeface="Times New Roman" panose="02020603050405020304" pitchFamily="18" charset="0"/>
                <a:cs typeface="Times New Roman" panose="02020603050405020304" pitchFamily="18" charset="0"/>
              </a:rPr>
              <a:t> Vapor  Phase Epitaxy</a:t>
            </a:r>
            <a:endParaRPr lang="en-US" altLang="zh-CN" sz="1600" b="1" i="0" dirty="0" smtClean="0">
              <a:solidFill>
                <a:schemeClr val="bg1"/>
              </a:solidFill>
              <a:latin typeface="Times New Roman" panose="02020603050405020304" pitchFamily="18" charset="0"/>
              <a:cs typeface="Times New Roman" panose="02020603050405020304" pitchFamily="18" charset="0"/>
            </a:endParaRPr>
          </a:p>
          <a:p>
            <a:pPr algn="just">
              <a:lnSpc>
                <a:spcPct val="150000"/>
              </a:lnSpc>
              <a:spcBef>
                <a:spcPct val="0"/>
              </a:spcBef>
            </a:pPr>
            <a:r>
              <a:rPr lang="zh-CN" altLang="en-US" sz="2000" b="1" i="0" dirty="0" smtClean="0">
                <a:solidFill>
                  <a:schemeClr val="bg1"/>
                </a:solidFill>
                <a:latin typeface="Times New Roman" panose="02020603050405020304" pitchFamily="18" charset="0"/>
                <a:cs typeface="Times New Roman" panose="02020603050405020304" pitchFamily="18" charset="0"/>
              </a:rPr>
              <a:t>分子束外延</a:t>
            </a:r>
            <a:r>
              <a:rPr lang="en-US" altLang="zh-CN" sz="2000" b="1" i="0" dirty="0" smtClean="0">
                <a:solidFill>
                  <a:schemeClr val="bg1"/>
                </a:solidFill>
                <a:latin typeface="Times New Roman" panose="02020603050405020304" pitchFamily="18" charset="0"/>
                <a:cs typeface="Times New Roman" panose="02020603050405020304" pitchFamily="18" charset="0"/>
              </a:rPr>
              <a:t>(MBE)</a:t>
            </a:r>
            <a:endParaRPr lang="en-US" altLang="zh-CN" sz="2000" b="1" i="0" dirty="0" smtClean="0">
              <a:solidFill>
                <a:schemeClr val="bg1"/>
              </a:solidFill>
              <a:latin typeface="Times New Roman" panose="02020603050405020304" pitchFamily="18" charset="0"/>
              <a:cs typeface="Times New Roman" panose="02020603050405020304" pitchFamily="18" charset="0"/>
            </a:endParaRPr>
          </a:p>
          <a:p>
            <a:pPr algn="just">
              <a:lnSpc>
                <a:spcPct val="150000"/>
              </a:lnSpc>
              <a:spcBef>
                <a:spcPct val="0"/>
              </a:spcBef>
            </a:pPr>
            <a:r>
              <a:rPr lang="zh-CN" altLang="en-US" sz="2000" b="1" i="0" dirty="0" smtClean="0">
                <a:solidFill>
                  <a:schemeClr val="bg1"/>
                </a:solidFill>
                <a:latin typeface="Times New Roman" panose="02020603050405020304" pitchFamily="18" charset="0"/>
                <a:cs typeface="Times New Roman" panose="02020603050405020304" pitchFamily="18" charset="0"/>
              </a:rPr>
              <a:t>化学束外延</a:t>
            </a:r>
            <a:r>
              <a:rPr lang="en-US" altLang="zh-CN" sz="2000" b="1" i="0" dirty="0" smtClean="0">
                <a:solidFill>
                  <a:schemeClr val="bg1"/>
                </a:solidFill>
                <a:latin typeface="Times New Roman" panose="02020603050405020304" pitchFamily="18" charset="0"/>
                <a:cs typeface="Times New Roman" panose="02020603050405020304" pitchFamily="18" charset="0"/>
              </a:rPr>
              <a:t>(CBE)</a:t>
            </a:r>
            <a:endParaRPr lang="en-US" altLang="zh-CN" sz="2000" b="1" i="0" dirty="0" smtClean="0">
              <a:solidFill>
                <a:schemeClr val="bg1"/>
              </a:solidFill>
              <a:latin typeface="Times New Roman" panose="02020603050405020304" pitchFamily="18" charset="0"/>
              <a:cs typeface="Times New Roman" panose="02020603050405020304" pitchFamily="18" charset="0"/>
            </a:endParaRPr>
          </a:p>
          <a:p>
            <a:pPr algn="just">
              <a:lnSpc>
                <a:spcPct val="150000"/>
              </a:lnSpc>
              <a:spcBef>
                <a:spcPct val="0"/>
              </a:spcBef>
            </a:pPr>
            <a:r>
              <a:rPr lang="zh-CN" altLang="en-US" sz="2000" b="1" i="0" dirty="0" smtClean="0">
                <a:solidFill>
                  <a:schemeClr val="bg1"/>
                </a:solidFill>
                <a:latin typeface="Times New Roman" panose="02020603050405020304" pitchFamily="18" charset="0"/>
                <a:cs typeface="Times New Roman" panose="02020603050405020304" pitchFamily="18" charset="0"/>
              </a:rPr>
              <a:t>原子层外延（</a:t>
            </a:r>
            <a:r>
              <a:rPr lang="en-US" altLang="zh-CN" sz="2000" b="1" i="0" dirty="0" smtClean="0">
                <a:solidFill>
                  <a:schemeClr val="bg1"/>
                </a:solidFill>
                <a:latin typeface="Times New Roman" panose="02020603050405020304" pitchFamily="18" charset="0"/>
                <a:cs typeface="Times New Roman" panose="02020603050405020304" pitchFamily="18" charset="0"/>
              </a:rPr>
              <a:t>ALE</a:t>
            </a:r>
            <a:r>
              <a:rPr lang="zh-CN" altLang="en-US" sz="2000" b="1" i="0" dirty="0" smtClean="0">
                <a:solidFill>
                  <a:schemeClr val="bg1"/>
                </a:solidFill>
                <a:latin typeface="Times New Roman" panose="02020603050405020304" pitchFamily="18" charset="0"/>
                <a:cs typeface="Times New Roman" panose="02020603050405020304" pitchFamily="18" charset="0"/>
              </a:rPr>
              <a:t>）</a:t>
            </a:r>
            <a:endParaRPr lang="en-US" altLang="zh-CN" sz="2000" b="1" i="0" dirty="0" smtClean="0">
              <a:solidFill>
                <a:schemeClr val="bg1"/>
              </a:solidFill>
              <a:latin typeface="Times New Roman" panose="02020603050405020304" pitchFamily="18" charset="0"/>
              <a:cs typeface="Times New Roman" panose="02020603050405020304" pitchFamily="18" charset="0"/>
            </a:endParaRPr>
          </a:p>
        </p:txBody>
      </p:sp>
      <p:sp>
        <p:nvSpPr>
          <p:cNvPr id="5" name="灯片编号占位符 4"/>
          <p:cNvSpPr>
            <a:spLocks noGrp="1"/>
          </p:cNvSpPr>
          <p:nvPr>
            <p:ph type="sldNum" sz="quarter" idx="12"/>
          </p:nvPr>
        </p:nvSpPr>
        <p:spPr/>
        <p:txBody>
          <a:bodyPr/>
          <a:p>
            <a:fld id="{1B55865A-A129-4167-96A6-FFD843005680}" type="slidenum">
              <a:rPr lang="zh-CN" altLang="en-US" i="0" smtClean="0"/>
            </a:fld>
            <a:endParaRPr lang="zh-CN" altLang="en-US" i="0" smtClean="0"/>
          </a:p>
        </p:txBody>
      </p:sp>
    </p:spTree>
  </p:cSld>
  <p:clrMapOvr>
    <a:masterClrMapping/>
  </p:clrMapOvr>
  <p:transition>
    <p:pull dir="ld"/>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half" idx="1"/>
          </p:nvPr>
        </p:nvSpPr>
        <p:spPr>
          <a:xfrm>
            <a:off x="161925" y="379413"/>
            <a:ext cx="8820150" cy="5976937"/>
          </a:xfrm>
        </p:spPr>
        <p:txBody>
          <a:bodyPr/>
          <a:lstStyle/>
          <a:p>
            <a:pPr indent="-255905">
              <a:lnSpc>
                <a:spcPct val="150000"/>
              </a:lnSpc>
              <a:buFontTx/>
              <a:buNone/>
              <a:defRPr/>
            </a:pPr>
            <a:r>
              <a:rPr lang="zh-CN" altLang="en-US" sz="2400" b="1" dirty="0" smtClean="0">
                <a:latin typeface="+mj-ea"/>
                <a:ea typeface="+mj-ea"/>
              </a:rPr>
              <a:t>液相外延</a:t>
            </a:r>
            <a:r>
              <a:rPr lang="zh-CN" altLang="en-US" sz="2400" dirty="0" smtClean="0">
                <a:latin typeface="+mj-ea"/>
                <a:ea typeface="+mj-ea"/>
              </a:rPr>
              <a:t>：由溶液中析出固相物质并沉积在衬底上生成单晶薄层的方法。液相外延由尼尔松于</a:t>
            </a:r>
            <a:r>
              <a:rPr lang="en-US" altLang="zh-CN" sz="2400" dirty="0" smtClean="0">
                <a:latin typeface="+mj-ea"/>
                <a:ea typeface="+mj-ea"/>
              </a:rPr>
              <a:t>1963</a:t>
            </a:r>
            <a:r>
              <a:rPr lang="zh-CN" altLang="en-US" sz="2400" dirty="0" smtClean="0">
                <a:latin typeface="+mj-ea"/>
                <a:ea typeface="+mj-ea"/>
              </a:rPr>
              <a:t>年发明，成为化合物半导体单晶薄层的主要生长方法，被广泛的用于电子器件的生产上。</a:t>
            </a:r>
            <a:endParaRPr lang="en-US" altLang="zh-CN" sz="2400" dirty="0" smtClean="0">
              <a:latin typeface="+mj-ea"/>
              <a:ea typeface="+mj-ea"/>
            </a:endParaRPr>
          </a:p>
          <a:p>
            <a:pPr indent="-255905">
              <a:lnSpc>
                <a:spcPct val="150000"/>
              </a:lnSpc>
              <a:buFontTx/>
              <a:buNone/>
              <a:defRPr/>
            </a:pPr>
            <a:r>
              <a:rPr lang="zh-CN" altLang="en-US" sz="2400" b="1" dirty="0" smtClean="0">
                <a:latin typeface="+mj-ea"/>
                <a:ea typeface="+mj-ea"/>
              </a:rPr>
              <a:t>气相外延</a:t>
            </a:r>
            <a:r>
              <a:rPr lang="zh-CN" altLang="en-US" sz="2400" dirty="0" smtClean="0">
                <a:latin typeface="+mj-ea"/>
                <a:ea typeface="+mj-ea"/>
              </a:rPr>
              <a:t>：在气相状态下，将半导体材料淀积在单晶片上，使它沿着单晶片的结晶轴方向生长出一层厚度和电阻率合乎要求的单晶层，这一工艺称为气相外延。氯化物气相外延，氢化物气相外延，</a:t>
            </a:r>
            <a:r>
              <a:rPr lang="zh-CN" altLang="en-US" sz="2400" dirty="0" smtClean="0">
                <a:solidFill>
                  <a:srgbClr val="FF0000"/>
                </a:solidFill>
                <a:latin typeface="+mj-ea"/>
                <a:ea typeface="+mj-ea"/>
              </a:rPr>
              <a:t>金属有机物气相外延。</a:t>
            </a:r>
            <a:endParaRPr lang="en-US" altLang="zh-CN" sz="2400" dirty="0" smtClean="0">
              <a:solidFill>
                <a:srgbClr val="FF0000"/>
              </a:solidFill>
              <a:latin typeface="+mj-ea"/>
              <a:ea typeface="+mj-ea"/>
            </a:endParaRPr>
          </a:p>
          <a:p>
            <a:pPr indent="-255905">
              <a:lnSpc>
                <a:spcPct val="150000"/>
              </a:lnSpc>
              <a:buFontTx/>
              <a:buNone/>
              <a:defRPr/>
            </a:pPr>
            <a:r>
              <a:rPr lang="zh-CN" altLang="en-US" sz="2400" b="1" dirty="0" smtClean="0">
                <a:latin typeface="+mj-ea"/>
                <a:ea typeface="+mj-ea"/>
              </a:rPr>
              <a:t>原子层外延（</a:t>
            </a:r>
            <a:r>
              <a:rPr lang="en-US" altLang="zh-CN" sz="2400" b="1" dirty="0" smtClean="0">
                <a:latin typeface="+mj-ea"/>
                <a:ea typeface="+mj-ea"/>
              </a:rPr>
              <a:t>ALE</a:t>
            </a:r>
            <a:r>
              <a:rPr lang="zh-CN" altLang="en-US" sz="2400" b="1" dirty="0" smtClean="0">
                <a:latin typeface="+mj-ea"/>
                <a:ea typeface="+mj-ea"/>
              </a:rPr>
              <a:t>）</a:t>
            </a:r>
            <a:r>
              <a:rPr lang="zh-CN" altLang="en-US" sz="2400" dirty="0" smtClean="0">
                <a:latin typeface="+mj-ea"/>
                <a:ea typeface="+mj-ea"/>
              </a:rPr>
              <a:t>。</a:t>
            </a:r>
            <a:r>
              <a:rPr lang="zh-CN" altLang="zh-CN" sz="2400" dirty="0" smtClean="0"/>
              <a:t>一次生长一个原子层是通过自限制工艺来实现的。这提供了一种方法，即通过精确控制单分子层数目以控制层厚。</a:t>
            </a:r>
            <a:endParaRPr lang="zh-CN" altLang="en-US" sz="2400" dirty="0">
              <a:latin typeface="+mj-ea"/>
              <a:ea typeface="+mj-ea"/>
            </a:endParaRPr>
          </a:p>
        </p:txBody>
      </p:sp>
      <p:sp>
        <p:nvSpPr>
          <p:cNvPr id="43010"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F77317B-3E6B-475C-B665-3EEE6681605F}" type="slidenum">
              <a:rPr lang="en-US" altLang="zh-CN" i="0" smtClean="0"/>
            </a:fld>
            <a:endParaRPr lang="en-US" altLang="zh-CN" i="0" smtClean="0"/>
          </a:p>
        </p:txBody>
      </p:sp>
    </p:spTree>
  </p:cSld>
  <p:clrMapOvr>
    <a:masterClrMapping/>
  </p:clrMapOvr>
  <p:transition>
    <p:pull dir="l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6516216" y="6457508"/>
            <a:ext cx="2057400" cy="365125"/>
          </a:xfrm>
        </p:spPr>
        <p:txBody>
          <a:bodyPr/>
          <a:lstStyle/>
          <a:p>
            <a:pPr algn="ctr">
              <a:buNone/>
            </a:pPr>
            <a:fld id="{9A0DB2DC-4C9A-4742-B13C-FB6460FD3503}" type="slidenum">
              <a:rPr lang="en-US" altLang="zh-CN" smtClean="0"/>
            </a:fld>
            <a:endParaRPr lang="en-US" altLang="zh-CN" dirty="0"/>
          </a:p>
        </p:txBody>
      </p:sp>
      <p:sp>
        <p:nvSpPr>
          <p:cNvPr id="3" name="标题 1"/>
          <p:cNvSpPr txBox="1"/>
          <p:nvPr/>
        </p:nvSpPr>
        <p:spPr>
          <a:xfrm>
            <a:off x="395536" y="188640"/>
            <a:ext cx="7992888" cy="70642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lvl="1">
              <a:spcBef>
                <a:spcPts val="1000"/>
              </a:spcBef>
            </a:pPr>
            <a:r>
              <a:rPr lang="en-US" altLang="zh-CN" sz="3000" b="1" i="0" dirty="0" smtClean="0"/>
              <a:t>1.3.1</a:t>
            </a:r>
            <a:r>
              <a:rPr lang="zh-CN" altLang="en-US" sz="3000" b="1" i="0" dirty="0" smtClean="0"/>
              <a:t> </a:t>
            </a:r>
            <a:r>
              <a:rPr lang="en-US" altLang="zh-CN" sz="3000" b="1" i="0" dirty="0" smtClean="0">
                <a:sym typeface="+mn-ea"/>
              </a:rPr>
              <a:t>III-V</a:t>
            </a:r>
            <a:r>
              <a:rPr lang="zh-CN" altLang="en-US" sz="3000" b="1" i="0" dirty="0" smtClean="0">
                <a:sym typeface="+mn-ea"/>
              </a:rPr>
              <a:t>族氮化物科学技术问题</a:t>
            </a:r>
            <a:r>
              <a:rPr lang="en-US" altLang="zh-CN" sz="3000" b="1" i="0" dirty="0" smtClean="0">
                <a:sym typeface="+mn-ea"/>
              </a:rPr>
              <a:t>-</a:t>
            </a:r>
            <a:r>
              <a:rPr lang="zh-CN" altLang="en-US" sz="3000" i="0" dirty="0" smtClean="0">
                <a:latin typeface="黑体" panose="02010609060101010101" pitchFamily="49" charset="-122"/>
                <a:ea typeface="黑体" panose="02010609060101010101" pitchFamily="49" charset="-122"/>
              </a:rPr>
              <a:t>纳米</a:t>
            </a:r>
            <a:r>
              <a:rPr lang="en-US" altLang="zh-CN" sz="3000" i="0" dirty="0" smtClean="0">
                <a:latin typeface="黑体" panose="02010609060101010101" pitchFamily="49" charset="-122"/>
                <a:ea typeface="黑体" panose="02010609060101010101" pitchFamily="49" charset="-122"/>
              </a:rPr>
              <a:t>LED</a:t>
            </a:r>
            <a:endParaRPr lang="en-US" altLang="zh-CN" sz="3000" i="0" dirty="0">
              <a:latin typeface="黑体" panose="02010609060101010101" pitchFamily="49" charset="-122"/>
              <a:ea typeface="黑体" panose="02010609060101010101" pitchFamily="49" charset="-122"/>
            </a:endParaRPr>
          </a:p>
        </p:txBody>
      </p:sp>
      <p:pic>
        <p:nvPicPr>
          <p:cNvPr id="106498" name="Picture 2" descr="core-shell nanoLED arrays-new"/>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67544" y="1340768"/>
            <a:ext cx="5018087" cy="193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5724128" y="1124744"/>
            <a:ext cx="3168352" cy="2803909"/>
          </a:xfrm>
          <a:prstGeom prst="rect">
            <a:avLst/>
          </a:prstGeom>
          <a:noFill/>
        </p:spPr>
        <p:txBody>
          <a:bodyPr wrap="square" rtlCol="0">
            <a:spAutoFit/>
          </a:bodyPr>
          <a:lstStyle/>
          <a:p>
            <a:pPr>
              <a:lnSpc>
                <a:spcPct val="150000"/>
              </a:lnSpc>
            </a:pPr>
            <a:r>
              <a:rPr lang="en-US" altLang="zh-CN" sz="2000" i="0" dirty="0" smtClean="0"/>
              <a:t>Core-shell</a:t>
            </a:r>
            <a:r>
              <a:rPr lang="zh-CN" altLang="en-US" sz="2000" i="0" dirty="0" smtClean="0"/>
              <a:t>结构的器件结构。 </a:t>
            </a:r>
            <a:endParaRPr lang="en-US" altLang="zh-CN" sz="2000" i="0" dirty="0" smtClean="0"/>
          </a:p>
          <a:p>
            <a:pPr>
              <a:lnSpc>
                <a:spcPct val="150000"/>
              </a:lnSpc>
            </a:pPr>
            <a:r>
              <a:rPr lang="zh-CN" altLang="en-US" sz="2000" i="0" dirty="0" smtClean="0"/>
              <a:t>生长小面的外延技术：分子的表面迁移、反应、并入。有机源反应路径。</a:t>
            </a:r>
            <a:endParaRPr lang="en-US" altLang="zh-CN" sz="2000" i="0" dirty="0" smtClean="0"/>
          </a:p>
          <a:p>
            <a:pPr>
              <a:lnSpc>
                <a:spcPct val="150000"/>
              </a:lnSpc>
            </a:pPr>
            <a:r>
              <a:rPr lang="zh-CN" altLang="en-US" sz="2000" i="0" dirty="0" smtClean="0"/>
              <a:t>氮极性面与镓极性面的纳米柱生长行为及形貌特征。 </a:t>
            </a:r>
            <a:endParaRPr lang="zh-CN" altLang="en-US" sz="2000" i="0" dirty="0"/>
          </a:p>
        </p:txBody>
      </p:sp>
      <p:sp>
        <p:nvSpPr>
          <p:cNvPr id="5" name="文本框 4"/>
          <p:cNvSpPr txBox="1"/>
          <p:nvPr/>
        </p:nvSpPr>
        <p:spPr>
          <a:xfrm>
            <a:off x="539552" y="3789040"/>
            <a:ext cx="8064896" cy="2862322"/>
          </a:xfrm>
          <a:prstGeom prst="rect">
            <a:avLst/>
          </a:prstGeom>
          <a:noFill/>
        </p:spPr>
        <p:txBody>
          <a:bodyPr wrap="square" rtlCol="0">
            <a:spAutoFit/>
          </a:bodyPr>
          <a:lstStyle/>
          <a:p>
            <a:pPr>
              <a:lnSpc>
                <a:spcPct val="150000"/>
              </a:lnSpc>
            </a:pPr>
            <a:r>
              <a:rPr lang="zh-CN" altLang="zh-CN" sz="2000" i="0" dirty="0"/>
              <a:t>选区生长的</a:t>
            </a:r>
            <a:r>
              <a:rPr lang="en-US" altLang="zh-CN" sz="2000" i="0" dirty="0" err="1"/>
              <a:t>GaN</a:t>
            </a:r>
            <a:r>
              <a:rPr lang="zh-CN" altLang="zh-CN" sz="2000" i="0" dirty="0"/>
              <a:t>纳米柱阵列均匀性</a:t>
            </a:r>
            <a:r>
              <a:rPr lang="zh-CN" altLang="en-US" sz="2000" i="0" dirty="0"/>
              <a:t>与模板几何结构的关系</a:t>
            </a:r>
            <a:r>
              <a:rPr lang="zh-CN" altLang="en-US" sz="2000" i="0" dirty="0" smtClean="0"/>
              <a:t>。</a:t>
            </a:r>
            <a:endParaRPr lang="en-US" altLang="zh-CN" sz="2000" i="0" dirty="0" smtClean="0"/>
          </a:p>
          <a:p>
            <a:pPr>
              <a:lnSpc>
                <a:spcPct val="150000"/>
              </a:lnSpc>
            </a:pPr>
            <a:r>
              <a:rPr lang="zh-CN" altLang="en-US" sz="2000" i="0" dirty="0" smtClean="0"/>
              <a:t>不同</a:t>
            </a:r>
            <a:r>
              <a:rPr lang="zh-CN" altLang="en-US" sz="2000" i="0" dirty="0"/>
              <a:t>极化表面在氢原子钝化条件下表面自由能的</a:t>
            </a:r>
            <a:r>
              <a:rPr lang="zh-CN" altLang="en-US" sz="2000" i="0" dirty="0" smtClean="0"/>
              <a:t>变化。</a:t>
            </a:r>
            <a:endParaRPr lang="en-US" altLang="zh-CN" sz="2000" i="0" dirty="0" smtClean="0"/>
          </a:p>
          <a:p>
            <a:pPr>
              <a:lnSpc>
                <a:spcPct val="150000"/>
              </a:lnSpc>
            </a:pPr>
            <a:r>
              <a:rPr lang="en-US" altLang="zh-CN" sz="2000" i="0" dirty="0" smtClean="0"/>
              <a:t>SiH4</a:t>
            </a:r>
            <a:r>
              <a:rPr lang="zh-CN" altLang="en-US" sz="2000" i="0" dirty="0" smtClean="0"/>
              <a:t>对于原子在不同小面迁移的影响。</a:t>
            </a:r>
            <a:r>
              <a:rPr lang="en-US" altLang="zh-CN" sz="2000" i="0" dirty="0" smtClean="0"/>
              <a:t>SiH4</a:t>
            </a:r>
            <a:r>
              <a:rPr lang="zh-CN" altLang="en-US" sz="2000" i="0" dirty="0" smtClean="0"/>
              <a:t>的掺杂与钝化机制。</a:t>
            </a:r>
            <a:endParaRPr lang="en-US" altLang="zh-CN" sz="2000" i="0" dirty="0" smtClean="0"/>
          </a:p>
          <a:p>
            <a:pPr>
              <a:lnSpc>
                <a:spcPct val="150000"/>
              </a:lnSpc>
            </a:pPr>
            <a:r>
              <a:rPr lang="zh-CN" altLang="en-US" sz="2000" i="0" dirty="0" smtClean="0"/>
              <a:t>壳层</a:t>
            </a:r>
            <a:r>
              <a:rPr lang="zh-CN" altLang="en-US" sz="2000" i="0" dirty="0"/>
              <a:t>的</a:t>
            </a:r>
            <a:r>
              <a:rPr lang="en-US" altLang="zh-CN" sz="2000" i="0" dirty="0"/>
              <a:t>In</a:t>
            </a:r>
            <a:r>
              <a:rPr lang="zh-CN" altLang="en-US" sz="2000" i="0" dirty="0"/>
              <a:t>，</a:t>
            </a:r>
            <a:r>
              <a:rPr lang="en-US" altLang="zh-CN" sz="2000" i="0" dirty="0"/>
              <a:t>Mg</a:t>
            </a:r>
            <a:r>
              <a:rPr lang="zh-CN" altLang="en-US" sz="2000" i="0" dirty="0"/>
              <a:t>的并入机制及均匀性</a:t>
            </a:r>
            <a:r>
              <a:rPr lang="zh-CN" altLang="en-US" sz="2000" i="0" dirty="0" smtClean="0"/>
              <a:t>。</a:t>
            </a:r>
            <a:endParaRPr lang="en-US" altLang="zh-CN" sz="2000" i="0" dirty="0" smtClean="0"/>
          </a:p>
          <a:p>
            <a:pPr>
              <a:lnSpc>
                <a:spcPct val="150000"/>
              </a:lnSpc>
            </a:pPr>
            <a:r>
              <a:rPr lang="zh-CN" altLang="en-US" sz="2000" i="0" dirty="0" smtClean="0"/>
              <a:t>纳米</a:t>
            </a:r>
            <a:r>
              <a:rPr lang="en-US" altLang="zh-CN" sz="2000" i="0" dirty="0" smtClean="0"/>
              <a:t>LED</a:t>
            </a:r>
            <a:r>
              <a:rPr lang="zh-CN" altLang="en-US" sz="2000" i="0" dirty="0" smtClean="0"/>
              <a:t>的载流子输运、复合机制。</a:t>
            </a:r>
            <a:endParaRPr lang="en-US" altLang="zh-CN" sz="2000" i="0" dirty="0"/>
          </a:p>
          <a:p>
            <a:pPr>
              <a:lnSpc>
                <a:spcPct val="150000"/>
              </a:lnSpc>
            </a:pPr>
            <a:r>
              <a:rPr lang="zh-CN" altLang="en-US" sz="2000" i="0" dirty="0" smtClean="0"/>
              <a:t>纳米微腔对</a:t>
            </a:r>
            <a:r>
              <a:rPr lang="en-US" altLang="zh-CN" sz="2000" i="0" dirty="0" smtClean="0"/>
              <a:t>LED</a:t>
            </a:r>
            <a:r>
              <a:rPr lang="zh-CN" altLang="en-US" sz="2000" i="0" dirty="0" smtClean="0"/>
              <a:t>光场的调控。</a:t>
            </a:r>
            <a:r>
              <a:rPr lang="zh-CN" altLang="zh-CN" sz="2000" i="0" dirty="0"/>
              <a:t>金字塔型顶端的纳米</a:t>
            </a:r>
            <a:r>
              <a:rPr lang="zh-CN" altLang="zh-CN" sz="2000" i="0" dirty="0" smtClean="0"/>
              <a:t>柱</a:t>
            </a:r>
            <a:r>
              <a:rPr lang="zh-CN" altLang="en-US" sz="2000" i="0" dirty="0" smtClean="0"/>
              <a:t>制作</a:t>
            </a:r>
            <a:r>
              <a:rPr lang="zh-CN" altLang="zh-CN" sz="2000" i="0" dirty="0" smtClean="0"/>
              <a:t>电子发射阴极</a:t>
            </a:r>
            <a:r>
              <a:rPr lang="zh-CN" altLang="en-US" sz="2000" i="0" dirty="0" smtClean="0"/>
              <a:t>。</a:t>
            </a:r>
            <a:endParaRPr lang="zh-CN" altLang="en-US" sz="2000" i="0" dirty="0"/>
          </a:p>
        </p:txBody>
      </p:sp>
    </p:spTree>
  </p:cSld>
  <p:clrMapOvr>
    <a:masterClrMapping/>
  </p:clrMapOvr>
  <p:transition>
    <p:pull dir="ld"/>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90643" y="239495"/>
            <a:ext cx="8664387" cy="5631180"/>
          </a:xfrm>
          <a:prstGeom prst="rect">
            <a:avLst/>
          </a:prstGeom>
          <a:solidFill>
            <a:schemeClr val="bg1"/>
          </a:solidFill>
        </p:spPr>
        <p:txBody>
          <a:bodyPr wrap="square">
            <a:spAutoFit/>
          </a:bodyPr>
          <a:lstStyle/>
          <a:p>
            <a:pPr eaLnBrk="0" hangingPunct="0">
              <a:lnSpc>
                <a:spcPct val="150000"/>
              </a:lnSpc>
              <a:defRPr/>
            </a:pPr>
            <a:r>
              <a:rPr kumimoji="1" lang="zh-CN" altLang="en-US" sz="2000" b="1" i="0" dirty="0">
                <a:latin typeface="+mj-ea"/>
              </a:rPr>
              <a:t>分子束外延（</a:t>
            </a:r>
            <a:r>
              <a:rPr kumimoji="1" lang="en-US" altLang="zh-CN" sz="2000" b="1" i="0" dirty="0">
                <a:latin typeface="+mj-ea"/>
              </a:rPr>
              <a:t>MBE</a:t>
            </a:r>
            <a:r>
              <a:rPr kumimoji="1" lang="zh-CN" altLang="en-US" sz="2000" b="1" i="0" dirty="0">
                <a:latin typeface="+mj-ea"/>
              </a:rPr>
              <a:t>）：</a:t>
            </a:r>
            <a:r>
              <a:rPr kumimoji="1" lang="zh-CN" altLang="en-US" sz="2000" i="0" dirty="0">
                <a:latin typeface="+mj-ea"/>
              </a:rPr>
              <a:t>在超高真空条件下，由装有各种所需组分的炉子加热而产生的蒸气，经小孔准直后形成的分子束或原子束，直接喷射到适当温度的单晶基片上，同时控制分子束对衬底扫描，就可使分子或原子按晶体排列一层层地“长”在基片上形成薄膜。</a:t>
            </a:r>
            <a:endParaRPr kumimoji="1" lang="en-US" altLang="zh-CN" sz="2000" i="0" dirty="0">
              <a:latin typeface="+mj-ea"/>
            </a:endParaRPr>
          </a:p>
          <a:p>
            <a:pPr eaLnBrk="0" hangingPunct="0">
              <a:lnSpc>
                <a:spcPct val="150000"/>
              </a:lnSpc>
              <a:defRPr/>
            </a:pPr>
            <a:r>
              <a:rPr kumimoji="1" lang="zh-CN" altLang="en-US" sz="2000" b="1" i="0" dirty="0">
                <a:latin typeface="+mj-ea"/>
              </a:rPr>
              <a:t>化学束外延：</a:t>
            </a:r>
            <a:r>
              <a:rPr kumimoji="1" lang="zh-CN" altLang="en-US" sz="2000" i="0" dirty="0">
                <a:latin typeface="+mj-ea"/>
              </a:rPr>
              <a:t>化学束外延</a:t>
            </a:r>
            <a:r>
              <a:rPr kumimoji="1" lang="en-US" altLang="zh-CN" sz="2000" i="0" dirty="0">
                <a:latin typeface="+mj-ea"/>
              </a:rPr>
              <a:t>(CBE)</a:t>
            </a:r>
            <a:r>
              <a:rPr kumimoji="1" lang="zh-CN" altLang="en-US" sz="2000" i="0" dirty="0">
                <a:latin typeface="+mj-ea"/>
              </a:rPr>
              <a:t>是美国贝尔实验室曾焕添博士将分子束外延和金属有机物化学气相淀积</a:t>
            </a:r>
            <a:r>
              <a:rPr kumimoji="1" lang="en-US" altLang="zh-CN" sz="2000" i="0" dirty="0">
                <a:latin typeface="+mj-ea"/>
              </a:rPr>
              <a:t>(MOCVD)</a:t>
            </a:r>
            <a:r>
              <a:rPr kumimoji="1" lang="zh-CN" altLang="en-US" sz="2000" i="0" dirty="0">
                <a:latin typeface="+mj-ea"/>
              </a:rPr>
              <a:t>的主要优点相结合，在</a:t>
            </a:r>
            <a:r>
              <a:rPr kumimoji="1" lang="en-US" altLang="zh-CN" sz="2000" i="0" dirty="0">
                <a:latin typeface="+mj-ea"/>
              </a:rPr>
              <a:t>l984</a:t>
            </a:r>
            <a:r>
              <a:rPr kumimoji="1" lang="zh-CN" altLang="en-US" sz="2000" i="0" dirty="0">
                <a:latin typeface="+mj-ea"/>
              </a:rPr>
              <a:t>年首先提出的一种新的外延技术． 该技术采用了类似于</a:t>
            </a:r>
            <a:r>
              <a:rPr kumimoji="1" lang="en-US" altLang="zh-CN" sz="2000" i="0" dirty="0">
                <a:latin typeface="+mj-ea"/>
              </a:rPr>
              <a:t>MOCVD </a:t>
            </a:r>
            <a:r>
              <a:rPr kumimoji="1" lang="zh-CN" altLang="en-US" sz="2000" i="0" dirty="0">
                <a:latin typeface="+mj-ea"/>
              </a:rPr>
              <a:t>的能对源气体进行精密电子质量流速控制的多路气态源系统，以及与</a:t>
            </a:r>
            <a:r>
              <a:rPr kumimoji="1" lang="en-US" altLang="zh-CN" sz="2000" i="0" dirty="0">
                <a:latin typeface="+mj-ea"/>
              </a:rPr>
              <a:t>MBE</a:t>
            </a:r>
            <a:r>
              <a:rPr kumimoji="1" lang="zh-CN" altLang="en-US" sz="2000" i="0" dirty="0">
                <a:latin typeface="+mj-ea"/>
              </a:rPr>
              <a:t>类似的高真空生长室，使进入生长室薄膜诸组分元素的气态源以分子束的形式直接喷射到村底表面从而在其上面形成外延层． 由于采用气态化合物作为源材料，所以称这种技术为化学束外延．</a:t>
            </a:r>
            <a:endParaRPr kumimoji="1" lang="zh-CN" altLang="en-US" sz="2000" i="0" dirty="0">
              <a:latin typeface="+mj-ea"/>
            </a:endParaRPr>
          </a:p>
          <a:p>
            <a:pPr eaLnBrk="0" hangingPunct="0">
              <a:lnSpc>
                <a:spcPct val="150000"/>
              </a:lnSpc>
              <a:defRPr/>
            </a:pPr>
            <a:r>
              <a:rPr kumimoji="1" lang="zh-CN" altLang="en-US" sz="2000" b="1" i="0" dirty="0">
                <a:solidFill>
                  <a:srgbClr val="FF0000"/>
                </a:solidFill>
                <a:latin typeface="+mj-ea"/>
              </a:rPr>
              <a:t>新的</a:t>
            </a:r>
            <a:r>
              <a:rPr kumimoji="1" lang="en-US" altLang="zh-CN" sz="2000" b="1" i="0" dirty="0">
                <a:solidFill>
                  <a:srgbClr val="FF0000"/>
                </a:solidFill>
                <a:latin typeface="+mj-ea"/>
              </a:rPr>
              <a:t>MOCVD,MBE</a:t>
            </a:r>
            <a:r>
              <a:rPr kumimoji="1" lang="zh-CN" altLang="zh-CN" sz="2000" b="1" i="0" dirty="0">
                <a:solidFill>
                  <a:srgbClr val="FF0000"/>
                </a:solidFill>
                <a:latin typeface="+mj-ea"/>
              </a:rPr>
              <a:t>生长室，</a:t>
            </a:r>
            <a:r>
              <a:rPr kumimoji="1" lang="en-US" altLang="zh-CN" sz="2000" b="1" i="0" dirty="0">
                <a:solidFill>
                  <a:srgbClr val="FF0000"/>
                </a:solidFill>
                <a:latin typeface="+mj-ea"/>
              </a:rPr>
              <a:t>loadlock</a:t>
            </a:r>
            <a:r>
              <a:rPr kumimoji="1" lang="zh-CN" altLang="zh-CN" sz="2000" b="1" i="0" dirty="0">
                <a:solidFill>
                  <a:srgbClr val="FF0000"/>
                </a:solidFill>
                <a:latin typeface="+mj-ea"/>
              </a:rPr>
              <a:t>集成系统。</a:t>
            </a:r>
            <a:endParaRPr kumimoji="1" lang="zh-CN" altLang="zh-CN" sz="2000" b="1" i="0" dirty="0">
              <a:solidFill>
                <a:srgbClr val="FF0000"/>
              </a:solidFill>
              <a:latin typeface="+mj-ea"/>
            </a:endParaRPr>
          </a:p>
        </p:txBody>
      </p:sp>
      <p:sp>
        <p:nvSpPr>
          <p:cNvPr id="44034"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B0A8F40-0BBD-4953-B297-7909F4201680}" type="slidenum">
              <a:rPr lang="en-US" altLang="zh-CN" i="0"/>
            </a:fld>
            <a:endParaRPr lang="en-US" altLang="zh-CN" i="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图片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8788" y="1081088"/>
            <a:ext cx="3735387" cy="250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58" name="图片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0138" y="1130300"/>
            <a:ext cx="3860800" cy="515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59" name="图片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550" y="4170363"/>
            <a:ext cx="3419475"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0" name="文本框 1"/>
          <p:cNvSpPr txBox="1">
            <a:spLocks noChangeArrowheads="1"/>
          </p:cNvSpPr>
          <p:nvPr/>
        </p:nvSpPr>
        <p:spPr bwMode="auto">
          <a:xfrm>
            <a:off x="2238375" y="207963"/>
            <a:ext cx="39893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r>
              <a:rPr lang="zh-CN" altLang="zh-CN" sz="3200" b="1" i="0"/>
              <a:t>外延设备</a:t>
            </a:r>
            <a:endParaRPr lang="zh-CN" altLang="zh-CN" sz="3200" b="1" i="0"/>
          </a:p>
        </p:txBody>
      </p:sp>
      <p:sp>
        <p:nvSpPr>
          <p:cNvPr id="45061" name="文本框 2"/>
          <p:cNvSpPr txBox="1">
            <a:spLocks noChangeArrowheads="1"/>
          </p:cNvSpPr>
          <p:nvPr/>
        </p:nvSpPr>
        <p:spPr bwMode="auto">
          <a:xfrm>
            <a:off x="1120775" y="3646488"/>
            <a:ext cx="21891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altLang="zh-CN" b="1" i="0"/>
              <a:t>MOCVD</a:t>
            </a:r>
            <a:r>
              <a:rPr lang="zh-CN" altLang="en-US" b="1" i="0"/>
              <a:t>设备</a:t>
            </a:r>
            <a:endParaRPr lang="zh-CN" altLang="en-US" b="1" i="0"/>
          </a:p>
        </p:txBody>
      </p:sp>
      <p:sp>
        <p:nvSpPr>
          <p:cNvPr id="45062" name="文本框 3"/>
          <p:cNvSpPr txBox="1">
            <a:spLocks noChangeArrowheads="1"/>
          </p:cNvSpPr>
          <p:nvPr/>
        </p:nvSpPr>
        <p:spPr bwMode="auto">
          <a:xfrm>
            <a:off x="5370513" y="6432550"/>
            <a:ext cx="25146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altLang="zh-CN" b="1" i="0"/>
              <a:t>HVPE</a:t>
            </a:r>
            <a:r>
              <a:rPr lang="zh-CN" altLang="en-US" b="1" i="0"/>
              <a:t>设备</a:t>
            </a:r>
            <a:endParaRPr lang="zh-CN" altLang="en-US" b="1" i="0"/>
          </a:p>
        </p:txBody>
      </p:sp>
      <p:sp>
        <p:nvSpPr>
          <p:cNvPr id="5" name="灯片编号占位符 4"/>
          <p:cNvSpPr>
            <a:spLocks noGrp="1"/>
          </p:cNvSpPr>
          <p:nvPr>
            <p:ph type="sldNum" sz="quarter" idx="12"/>
          </p:nvPr>
        </p:nvSpPr>
        <p:spPr/>
        <p:txBody>
          <a:bodyPr/>
          <a:lstStyle/>
          <a:p>
            <a:pPr>
              <a:defRPr/>
            </a:pPr>
            <a:fld id="{F171566A-B2B3-4883-A99F-5D3918831DEB}" type="slidenum">
              <a:rPr lang="en-US" altLang="zh-CN" i="0"/>
            </a:fld>
            <a:endParaRPr lang="en-US" altLang="zh-CN" i="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609600" y="304800"/>
            <a:ext cx="7772400" cy="685800"/>
          </a:xfrm>
          <a:solidFill>
            <a:srgbClr val="669900"/>
          </a:solidFill>
        </p:spPr>
        <p:txBody>
          <a:bodyPr>
            <a:normAutofit fontScale="90000"/>
          </a:bodyPr>
          <a:lstStyle/>
          <a:p>
            <a:pPr eaLnBrk="1" hangingPunct="1">
              <a:defRPr/>
            </a:pPr>
            <a:r>
              <a:rPr lang="zh-CN" altLang="en-US" smtClean="0">
                <a:solidFill>
                  <a:srgbClr val="FF0066"/>
                </a:solidFill>
                <a:latin typeface="宋体" panose="02010600030101010101" pitchFamily="2" charset="-122"/>
              </a:rPr>
              <a:t>外延技术概述</a:t>
            </a:r>
            <a:r>
              <a:rPr lang="zh-CN" altLang="en-US" smtClean="0"/>
              <a:t> </a:t>
            </a:r>
            <a:endParaRPr lang="zh-CN" altLang="en-US" smtClean="0"/>
          </a:p>
        </p:txBody>
      </p:sp>
      <p:graphicFrame>
        <p:nvGraphicFramePr>
          <p:cNvPr id="238746" name="Group 154"/>
          <p:cNvGraphicFramePr>
            <a:graphicFrameLocks noGrp="1"/>
          </p:cNvGraphicFramePr>
          <p:nvPr>
            <p:ph type="tbl" idx="1"/>
            <p:custDataLst>
              <p:tags r:id="rId1"/>
            </p:custDataLst>
          </p:nvPr>
        </p:nvGraphicFramePr>
        <p:xfrm>
          <a:off x="533400" y="1143000"/>
          <a:ext cx="8229600" cy="5592776"/>
        </p:xfrm>
        <a:graphic>
          <a:graphicData uri="http://schemas.openxmlformats.org/drawingml/2006/table">
            <a:tbl>
              <a:tblPr/>
              <a:tblGrid>
                <a:gridCol w="1590328"/>
                <a:gridCol w="3384376"/>
                <a:gridCol w="3254896"/>
              </a:tblGrid>
              <a:tr h="60955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技术</a:t>
                      </a:r>
                      <a:endParaRPr kumimoji="1" lang="en-US" altLang="zh-CN" sz="2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优势</a:t>
                      </a: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弱点</a:t>
                      </a: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30196">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LPE</a:t>
                      </a:r>
                      <a:endParaRPr kumimoji="1"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简单纯度高</a:t>
                      </a:r>
                      <a:endPar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规模经济性差可控性差</a:t>
                      </a:r>
                      <a:endPar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2861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ClVPE</a:t>
                      </a:r>
                      <a:endParaRPr kumimoji="1"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简单纯度高</a:t>
                      </a:r>
                      <a:endPar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无</a:t>
                      </a:r>
                      <a:r>
                        <a:rPr kumimoji="1"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Al</a:t>
                      </a:r>
                      <a:r>
                        <a:rPr kumimoji="1"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合金</a:t>
                      </a:r>
                      <a:r>
                        <a:rPr kumimoji="1"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1" lang="en-US" altLang="zh-CN" sz="2000" b="0" i="0"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rPr>
                        <a:t>Sb</a:t>
                      </a:r>
                      <a:r>
                        <a:rPr kumimoji="1"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合金困难</a:t>
                      </a:r>
                      <a:r>
                        <a:rPr kumimoji="1"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1"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界面宽度</a:t>
                      </a:r>
                      <a:r>
                        <a:rPr kumimoji="1"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&gt;20</a:t>
                      </a:r>
                      <a:r>
                        <a:rPr kumimoji="1" lang="en-US" altLang="zh-CN" sz="2000" b="0" i="0" u="none" strike="noStrike" cap="none" normalizeH="0" baseline="0" dirty="0" smtClean="0">
                          <a:ln>
                            <a:noFill/>
                          </a:ln>
                          <a:solidFill>
                            <a:schemeClr val="tx1"/>
                          </a:solidFill>
                          <a:effectLst/>
                          <a:latin typeface="Times New Roman" panose="02020603050405020304"/>
                          <a:ea typeface="宋体" panose="02010600030101010101" pitchFamily="2" charset="-122"/>
                          <a:cs typeface="Times New Roman" panose="02020603050405020304"/>
                        </a:rPr>
                        <a:t>Å</a:t>
                      </a:r>
                      <a:endParaRPr kumimoji="1"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046087">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HVPE</a:t>
                      </a:r>
                      <a:endParaRPr kumimoji="1"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r>
                        <a:rPr lang="zh-CN" altLang="zh-CN" sz="1800" kern="1200" dirty="0" smtClean="0">
                          <a:solidFill>
                            <a:schemeClr val="tx1"/>
                          </a:solidFill>
                          <a:latin typeface="+mn-lt"/>
                          <a:ea typeface="+mn-ea"/>
                          <a:cs typeface="+mn-cs"/>
                        </a:rPr>
                        <a:t>技术成熟 </a:t>
                      </a:r>
                      <a:r>
                        <a:rPr lang="zh-CN" altLang="en-US" sz="1800" kern="1200" dirty="0" smtClean="0">
                          <a:solidFill>
                            <a:schemeClr val="tx1"/>
                          </a:solidFill>
                          <a:latin typeface="+mn-lt"/>
                          <a:ea typeface="+mn-ea"/>
                          <a:cs typeface="+mn-cs"/>
                        </a:rPr>
                        <a:t>，</a:t>
                      </a:r>
                      <a:r>
                        <a:rPr lang="zh-CN" altLang="zh-CN" sz="1800" kern="1200" dirty="0" smtClean="0">
                          <a:solidFill>
                            <a:schemeClr val="tx1"/>
                          </a:solidFill>
                          <a:latin typeface="+mn-lt"/>
                          <a:ea typeface="+mn-ea"/>
                          <a:cs typeface="+mn-cs"/>
                        </a:rPr>
                        <a:t>大规模 </a:t>
                      </a:r>
                      <a:endParaRPr kumimoji="1"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无</a:t>
                      </a: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Al</a:t>
                      </a: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合金</a:t>
                      </a: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,Sb</a:t>
                      </a: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合金困难</a:t>
                      </a: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加工过程</a:t>
                      </a: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反应室复杂</a:t>
                      </a: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控制困难源危险</a:t>
                      </a:r>
                      <a:endPar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71468">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MBE</a:t>
                      </a:r>
                      <a:endParaRPr kumimoji="1"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1"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过程简单</a:t>
                      </a:r>
                      <a:r>
                        <a:rPr kumimoji="1"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1"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均匀性好</a:t>
                      </a:r>
                      <a:r>
                        <a:rPr kumimoji="1"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1"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界面陡峭</a:t>
                      </a:r>
                      <a:r>
                        <a:rPr kumimoji="1"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1"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可在位监测</a:t>
                      </a:r>
                      <a:endParaRPr kumimoji="1"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As/P</a:t>
                      </a: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合金困难</a:t>
                      </a: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,Sb</a:t>
                      </a: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合金困难</a:t>
                      </a: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,N</a:t>
                      </a: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材料困难</a:t>
                      </a: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产率低</a:t>
                      </a: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昂贵</a:t>
                      </a: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资金</a:t>
                      </a: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944859">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MOVPE/MOCVD</a:t>
                      </a:r>
                      <a:endParaRPr kumimoji="1" lang="en-US" altLang="zh-CN" sz="2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1" lang="zh-CN" altLang="en-US"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灵活性最佳</a:t>
                      </a:r>
                      <a:r>
                        <a:rPr kumimoji="1" lang="en-US" altLang="zh-CN"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1" lang="zh-CN" altLang="en-US"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界面陡峭</a:t>
                      </a:r>
                      <a:r>
                        <a:rPr kumimoji="1" lang="en-US" altLang="zh-CN"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1" lang="zh-CN" altLang="en-US"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纯度高</a:t>
                      </a:r>
                      <a:r>
                        <a:rPr kumimoji="1" lang="en-US" altLang="zh-CN"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1" lang="zh-CN" altLang="en-US"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反应室简单</a:t>
                      </a:r>
                      <a:r>
                        <a:rPr kumimoji="1" lang="en-US" altLang="zh-CN"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1" lang="zh-CN" altLang="en-US"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反应充分</a:t>
                      </a:r>
                      <a:r>
                        <a:rPr kumimoji="1" lang="en-US" altLang="zh-CN"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1" lang="zh-CN" altLang="en-US"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均匀性好</a:t>
                      </a:r>
                      <a:r>
                        <a:rPr kumimoji="1" lang="en-US" altLang="zh-CN"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1" lang="zh-CN" altLang="en-US"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尺寸大</a:t>
                      </a:r>
                      <a:r>
                        <a:rPr kumimoji="1" lang="en-US" altLang="zh-CN"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1" lang="zh-CN" altLang="en-US"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生长速率快</a:t>
                      </a:r>
                      <a:r>
                        <a:rPr kumimoji="1" lang="en-US" altLang="zh-CN"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1" lang="zh-CN" altLang="en-US"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可选择生长</a:t>
                      </a:r>
                      <a:r>
                        <a:rPr kumimoji="1" lang="en-US" altLang="zh-CN"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1" lang="zh-CN" altLang="en-US"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可在位监测</a:t>
                      </a:r>
                      <a:r>
                        <a:rPr kumimoji="1" lang="en-US" altLang="zh-CN"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endParaRPr kumimoji="1" lang="zh-CN" altLang="en-US"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1" lang="zh-CN" altLang="en-US"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反应物昂贵</a:t>
                      </a:r>
                      <a:r>
                        <a:rPr kumimoji="1" lang="en-US" altLang="zh-CN"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1" lang="zh-CN" altLang="en-US"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需精确控制的参数最多</a:t>
                      </a:r>
                      <a:r>
                        <a:rPr kumimoji="1" lang="en-US" altLang="zh-CN"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1" lang="zh-CN" altLang="en-US"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源危险</a:t>
                      </a:r>
                      <a:endParaRPr kumimoji="1" lang="zh-CN" altLang="en-US"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61988">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CBE</a:t>
                      </a:r>
                      <a:endParaRPr kumimoji="1"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均匀性好</a:t>
                      </a: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界面陡峭</a:t>
                      </a: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可直接控制流量</a:t>
                      </a: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可在位监测</a:t>
                      </a: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选择生长</a:t>
                      </a:r>
                      <a:endPar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反应物昂贵</a:t>
                      </a: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需精确控制的参数最多</a:t>
                      </a: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源危险</a:t>
                      </a:r>
                      <a:endPar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46116"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F845408-E970-4761-8884-A0D8F5233B93}" type="slidenum">
              <a:rPr lang="en-US" altLang="zh-CN" i="0" smtClean="0"/>
            </a:fld>
            <a:endParaRPr lang="en-US" altLang="zh-CN" i="0" smtClean="0"/>
          </a:p>
        </p:txBody>
      </p:sp>
    </p:spTree>
  </p:cSld>
  <p:clrMapOvr>
    <a:masterClrMapping/>
  </p:clrMapOvr>
  <p:transition>
    <p:pull dir="l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p:nvPr/>
        </p:nvSpPr>
        <p:spPr>
          <a:xfrm>
            <a:off x="376939" y="183777"/>
            <a:ext cx="8529497" cy="6562165"/>
          </a:xfrm>
          <a:prstGeom prst="rect">
            <a:avLst/>
          </a:prstGeom>
          <a:solidFill>
            <a:srgbClr val="364DFC"/>
          </a:solidFill>
          <a:ln w="9525">
            <a:noFill/>
          </a:ln>
        </p:spPr>
        <p:txBody>
          <a:bodyPr anchor="ctr"/>
          <a:lstStyle/>
          <a:p>
            <a:pPr eaLnBrk="0" hangingPunct="0"/>
            <a:r>
              <a:rPr lang="zh-CN" altLang="en-US" sz="3200" b="1" i="0" dirty="0">
                <a:solidFill>
                  <a:schemeClr val="bg1"/>
                </a:solidFill>
                <a:latin typeface="Times New Roman" panose="02020603050405020304" pitchFamily="18" charset="0"/>
                <a:ea typeface="宋体" panose="02010600030101010101" pitchFamily="2" charset="-122"/>
              </a:rPr>
              <a:t>第二章 </a:t>
            </a:r>
            <a:r>
              <a:rPr lang="zh-CN" altLang="en-US" sz="3200" b="1" i="0" dirty="0">
                <a:solidFill>
                  <a:schemeClr val="bg1"/>
                </a:solidFill>
                <a:sym typeface="+mn-ea"/>
              </a:rPr>
              <a:t>宽禁带半导体材料制备</a:t>
            </a:r>
            <a:r>
              <a:rPr lang="zh-CN" altLang="en-US" sz="3200" b="1" i="0" dirty="0">
                <a:solidFill>
                  <a:schemeClr val="bg1"/>
                </a:solidFill>
                <a:latin typeface="Times New Roman" panose="02020603050405020304" pitchFamily="18" charset="0"/>
                <a:ea typeface="宋体" panose="02010600030101010101" pitchFamily="2" charset="-122"/>
              </a:rPr>
              <a:t>（第</a:t>
            </a:r>
            <a:r>
              <a:rPr lang="en-US" altLang="zh-CN" sz="3200" b="1" i="0" dirty="0">
                <a:solidFill>
                  <a:schemeClr val="bg1"/>
                </a:solidFill>
                <a:latin typeface="Times New Roman" panose="02020603050405020304" pitchFamily="18" charset="0"/>
                <a:ea typeface="宋体" panose="02010600030101010101" pitchFamily="2" charset="-122"/>
              </a:rPr>
              <a:t>4</a:t>
            </a:r>
            <a:r>
              <a:rPr lang="zh-CN" altLang="en-US" sz="3200" b="1" i="0" dirty="0">
                <a:solidFill>
                  <a:schemeClr val="bg1"/>
                </a:solidFill>
                <a:latin typeface="Times New Roman" panose="02020603050405020304" pitchFamily="18" charset="0"/>
                <a:ea typeface="宋体" panose="02010600030101010101" pitchFamily="2" charset="-122"/>
              </a:rPr>
              <a:t>－</a:t>
            </a:r>
            <a:r>
              <a:rPr lang="en-US" altLang="zh-CN" sz="3200" b="1" i="0" dirty="0">
                <a:solidFill>
                  <a:schemeClr val="bg1"/>
                </a:solidFill>
                <a:latin typeface="Times New Roman" panose="02020603050405020304" pitchFamily="18" charset="0"/>
                <a:ea typeface="宋体" panose="02010600030101010101" pitchFamily="2" charset="-122"/>
              </a:rPr>
              <a:t>6</a:t>
            </a:r>
            <a:r>
              <a:rPr lang="zh-CN" altLang="en-US" sz="3200" b="1" i="0" dirty="0">
                <a:solidFill>
                  <a:schemeClr val="bg1"/>
                </a:solidFill>
                <a:latin typeface="Times New Roman" panose="02020603050405020304" pitchFamily="18" charset="0"/>
                <a:ea typeface="宋体" panose="02010600030101010101" pitchFamily="2" charset="-122"/>
              </a:rPr>
              <a:t>次课）</a:t>
            </a:r>
            <a:br>
              <a:rPr lang="zh-CN" altLang="en-US" sz="2100" b="1" i="0" dirty="0">
                <a:solidFill>
                  <a:schemeClr val="bg1"/>
                </a:solidFill>
                <a:latin typeface="Times New Roman" panose="02020603050405020304" pitchFamily="18" charset="0"/>
                <a:ea typeface="宋体" panose="02010600030101010101" pitchFamily="2" charset="-122"/>
              </a:rPr>
            </a:br>
            <a:r>
              <a:rPr lang="en-US" altLang="zh-CN" sz="2100" b="1" i="0" dirty="0">
                <a:solidFill>
                  <a:schemeClr val="bg1"/>
                </a:solidFill>
                <a:latin typeface="Times New Roman" panose="02020603050405020304" pitchFamily="18" charset="0"/>
                <a:ea typeface="宋体" panose="02010600030101010101" pitchFamily="2" charset="-122"/>
              </a:rPr>
              <a:t> </a:t>
            </a:r>
            <a:endParaRPr lang="en-US" altLang="zh-CN" sz="2100" b="1" i="0" dirty="0">
              <a:solidFill>
                <a:schemeClr val="bg1"/>
              </a:solidFill>
              <a:latin typeface="Times New Roman" panose="02020603050405020304" pitchFamily="18" charset="0"/>
              <a:ea typeface="宋体" panose="02010600030101010101" pitchFamily="2" charset="-122"/>
            </a:endParaRPr>
          </a:p>
          <a:p>
            <a:pPr eaLnBrk="0" hangingPunct="0">
              <a:lnSpc>
                <a:spcPct val="150000"/>
              </a:lnSpc>
            </a:pPr>
            <a:r>
              <a:rPr lang="en-US" altLang="zh-CN" sz="2100" b="1" i="0" dirty="0">
                <a:solidFill>
                  <a:schemeClr val="bg1"/>
                </a:solidFill>
                <a:latin typeface="Times New Roman" panose="02020603050405020304" pitchFamily="18" charset="0"/>
                <a:ea typeface="宋体" panose="02010600030101010101" pitchFamily="2" charset="-122"/>
              </a:rPr>
              <a:t> 	</a:t>
            </a:r>
            <a:r>
              <a:rPr lang="en-US" altLang="zh-CN" sz="2800" b="1" i="0" dirty="0">
                <a:solidFill>
                  <a:schemeClr val="bg1"/>
                </a:solidFill>
                <a:latin typeface="+mj-ea"/>
                <a:ea typeface="+mj-ea"/>
              </a:rPr>
              <a:t>§2.1</a:t>
            </a:r>
            <a:r>
              <a:rPr lang="en-US" altLang="zh-CN" sz="2800" b="1" i="0" dirty="0">
                <a:solidFill>
                  <a:schemeClr val="bg1"/>
                </a:solidFill>
                <a:latin typeface="+mj-ea"/>
                <a:ea typeface="+mj-ea"/>
                <a:sym typeface="+mn-ea"/>
              </a:rPr>
              <a:t>主要制备技术</a:t>
            </a:r>
            <a:br>
              <a:rPr lang="zh-CN" altLang="en-US" sz="2800" b="1" i="0" dirty="0">
                <a:solidFill>
                  <a:schemeClr val="bg1"/>
                </a:solidFill>
                <a:latin typeface="+mj-ea"/>
                <a:ea typeface="+mj-ea"/>
              </a:rPr>
            </a:br>
            <a:r>
              <a:rPr lang="en-US" altLang="zh-CN" sz="2800" b="1" i="0" dirty="0">
                <a:solidFill>
                  <a:schemeClr val="bg1"/>
                </a:solidFill>
                <a:latin typeface="+mj-ea"/>
                <a:ea typeface="+mj-ea"/>
              </a:rPr>
              <a:t> 	</a:t>
            </a:r>
            <a:r>
              <a:rPr lang="en-US" altLang="zh-CN" sz="2800" b="1" i="0" dirty="0">
                <a:solidFill>
                  <a:srgbClr val="FFC000"/>
                </a:solidFill>
                <a:latin typeface="+mj-ea"/>
                <a:ea typeface="+mj-ea"/>
              </a:rPr>
              <a:t>§2.2 MOCVD</a:t>
            </a:r>
            <a:r>
              <a:rPr lang="zh-CN" altLang="en-US" sz="2800" b="1" i="0" dirty="0" smtClean="0">
                <a:solidFill>
                  <a:srgbClr val="FFC000"/>
                </a:solidFill>
                <a:latin typeface="+mj-ea"/>
                <a:ea typeface="+mj-ea"/>
              </a:rPr>
              <a:t>原理</a:t>
            </a:r>
            <a:endParaRPr lang="en-US" altLang="zh-CN" sz="2800" b="1" i="0" dirty="0" smtClean="0">
              <a:solidFill>
                <a:srgbClr val="FFC000"/>
              </a:solidFill>
              <a:latin typeface="+mj-ea"/>
              <a:ea typeface="+mj-ea"/>
            </a:endParaRPr>
          </a:p>
          <a:p>
            <a:pPr eaLnBrk="0" hangingPunct="0">
              <a:lnSpc>
                <a:spcPct val="150000"/>
              </a:lnSpc>
            </a:pPr>
            <a:r>
              <a:rPr lang="en-US" altLang="zh-CN" sz="2800" b="1" i="0" dirty="0" smtClean="0">
                <a:solidFill>
                  <a:schemeClr val="bg1"/>
                </a:solidFill>
                <a:latin typeface="+mj-ea"/>
                <a:ea typeface="+mj-ea"/>
              </a:rPr>
              <a:t>	§2.3 </a:t>
            </a:r>
            <a:r>
              <a:rPr lang="en-US" altLang="zh-CN" sz="2800" b="1" i="0" dirty="0" err="1">
                <a:solidFill>
                  <a:schemeClr val="bg1"/>
                </a:solidFill>
                <a:latin typeface="+mj-ea"/>
              </a:rPr>
              <a:t>InGaN</a:t>
            </a:r>
            <a:r>
              <a:rPr lang="zh-CN" altLang="en-US" sz="2800" b="1" i="0" dirty="0">
                <a:solidFill>
                  <a:schemeClr val="bg1"/>
                </a:solidFill>
                <a:latin typeface="+mj-ea"/>
              </a:rPr>
              <a:t>，</a:t>
            </a:r>
            <a:r>
              <a:rPr lang="en-US" altLang="zh-CN" sz="2800" b="1" i="0" dirty="0" err="1">
                <a:solidFill>
                  <a:schemeClr val="bg1"/>
                </a:solidFill>
                <a:latin typeface="+mj-ea"/>
              </a:rPr>
              <a:t>AlGaN</a:t>
            </a:r>
            <a:r>
              <a:rPr lang="zh-CN" altLang="en-US" sz="2800" b="1" i="0" dirty="0">
                <a:solidFill>
                  <a:schemeClr val="bg1"/>
                </a:solidFill>
                <a:latin typeface="+mj-ea"/>
              </a:rPr>
              <a:t>热力学模拟</a:t>
            </a:r>
            <a:endParaRPr lang="en-US" altLang="zh-CN" sz="2800" b="1" i="0" dirty="0">
              <a:solidFill>
                <a:schemeClr val="bg1"/>
              </a:solidFill>
              <a:latin typeface="+mj-ea"/>
            </a:endParaRPr>
          </a:p>
          <a:p>
            <a:pPr eaLnBrk="0" hangingPunct="0">
              <a:lnSpc>
                <a:spcPct val="150000"/>
              </a:lnSpc>
            </a:pPr>
            <a:r>
              <a:rPr lang="en-US" altLang="zh-CN" sz="2800" b="1" i="0" dirty="0" smtClean="0">
                <a:solidFill>
                  <a:schemeClr val="bg1"/>
                </a:solidFill>
                <a:latin typeface="+mj-ea"/>
                <a:ea typeface="+mj-ea"/>
              </a:rPr>
              <a:t> </a:t>
            </a:r>
            <a:r>
              <a:rPr lang="en-US" altLang="zh-CN" sz="2800" b="1" i="0" dirty="0">
                <a:solidFill>
                  <a:schemeClr val="bg1"/>
                </a:solidFill>
                <a:latin typeface="+mj-ea"/>
                <a:ea typeface="+mj-ea"/>
              </a:rPr>
              <a:t>	</a:t>
            </a:r>
            <a:r>
              <a:rPr lang="en-US" altLang="zh-CN" sz="2800" b="1" i="0" dirty="0" smtClean="0">
                <a:solidFill>
                  <a:schemeClr val="bg1"/>
                </a:solidFill>
                <a:latin typeface="+mj-ea"/>
                <a:ea typeface="+mj-ea"/>
                <a:sym typeface="+mn-ea"/>
              </a:rPr>
              <a:t>§2.4 </a:t>
            </a:r>
            <a:r>
              <a:rPr lang="en-US" altLang="zh-CN" sz="2800" b="1" i="0" dirty="0">
                <a:solidFill>
                  <a:schemeClr val="bg1"/>
                </a:solidFill>
                <a:latin typeface="+mj-ea"/>
                <a:ea typeface="+mj-ea"/>
                <a:sym typeface="+mn-ea"/>
              </a:rPr>
              <a:t>GaN</a:t>
            </a:r>
            <a:r>
              <a:rPr lang="zh-CN" altLang="en-US" sz="2800" b="1" i="0" dirty="0">
                <a:solidFill>
                  <a:schemeClr val="bg1"/>
                </a:solidFill>
                <a:latin typeface="+mj-ea"/>
                <a:ea typeface="+mj-ea"/>
                <a:sym typeface="+mn-ea"/>
              </a:rPr>
              <a:t>基材料</a:t>
            </a:r>
            <a:r>
              <a:rPr lang="zh-CN" altLang="en-US" sz="2800" b="1" i="0" dirty="0" smtClean="0">
                <a:solidFill>
                  <a:schemeClr val="bg1"/>
                </a:solidFill>
                <a:latin typeface="+mj-ea"/>
                <a:ea typeface="+mj-ea"/>
                <a:sym typeface="+mn-ea"/>
              </a:rPr>
              <a:t>生长工艺</a:t>
            </a:r>
            <a:endParaRPr lang="zh-CN" altLang="en-US" sz="2800" b="1" i="0" dirty="0">
              <a:solidFill>
                <a:schemeClr val="bg1"/>
              </a:solidFill>
              <a:latin typeface="+mj-ea"/>
              <a:ea typeface="+mj-ea"/>
              <a:sym typeface="+mn-ea"/>
            </a:endParaRPr>
          </a:p>
          <a:p>
            <a:pPr eaLnBrk="0" hangingPunct="0">
              <a:lnSpc>
                <a:spcPct val="150000"/>
              </a:lnSpc>
            </a:pPr>
            <a:r>
              <a:rPr lang="en-US" altLang="zh-CN" sz="2800" b="1" i="0" dirty="0">
                <a:solidFill>
                  <a:schemeClr val="bg1"/>
                </a:solidFill>
                <a:latin typeface="+mj-ea"/>
                <a:ea typeface="+mj-ea"/>
                <a:sym typeface="+mn-ea"/>
              </a:rPr>
              <a:t>	</a:t>
            </a:r>
            <a:r>
              <a:rPr lang="en-US" altLang="zh-CN" sz="2800" b="1" i="0" dirty="0">
                <a:solidFill>
                  <a:schemeClr val="bg1"/>
                </a:solidFill>
                <a:latin typeface="+mj-ea"/>
                <a:ea typeface="+mj-ea"/>
              </a:rPr>
              <a:t>§</a:t>
            </a:r>
            <a:r>
              <a:rPr lang="en-US" altLang="zh-CN" sz="2800" b="1" i="0" dirty="0" smtClean="0">
                <a:solidFill>
                  <a:schemeClr val="bg1"/>
                </a:solidFill>
                <a:latin typeface="+mj-ea"/>
                <a:ea typeface="+mj-ea"/>
              </a:rPr>
              <a:t>2.5 </a:t>
            </a:r>
            <a:r>
              <a:rPr lang="en-US" altLang="zh-CN" sz="2800" b="1" i="0" dirty="0">
                <a:solidFill>
                  <a:schemeClr val="bg1"/>
                </a:solidFill>
                <a:latin typeface="+mj-ea"/>
                <a:ea typeface="+mj-ea"/>
              </a:rPr>
              <a:t>PSS</a:t>
            </a:r>
            <a:r>
              <a:rPr lang="zh-CN" altLang="en-US" sz="2800" b="1" i="0" dirty="0">
                <a:solidFill>
                  <a:schemeClr val="bg1"/>
                </a:solidFill>
                <a:latin typeface="+mj-ea"/>
                <a:ea typeface="+mj-ea"/>
              </a:rPr>
              <a:t>与</a:t>
            </a:r>
            <a:r>
              <a:rPr lang="en-US" altLang="zh-CN" sz="2800" b="1" i="0" dirty="0">
                <a:solidFill>
                  <a:schemeClr val="bg1"/>
                </a:solidFill>
                <a:latin typeface="+mj-ea"/>
                <a:ea typeface="+mj-ea"/>
              </a:rPr>
              <a:t>NPSS</a:t>
            </a:r>
            <a:r>
              <a:rPr lang="zh-CN" altLang="en-US" sz="2800" b="1" i="0" dirty="0">
                <a:solidFill>
                  <a:schemeClr val="bg1"/>
                </a:solidFill>
                <a:latin typeface="+mj-ea"/>
                <a:ea typeface="+mj-ea"/>
              </a:rPr>
              <a:t>外延</a:t>
            </a:r>
            <a:br>
              <a:rPr lang="zh-CN" altLang="en-US" sz="2800" b="1" i="0" dirty="0">
                <a:solidFill>
                  <a:schemeClr val="bg1"/>
                </a:solidFill>
                <a:latin typeface="+mj-ea"/>
                <a:ea typeface="+mj-ea"/>
              </a:rPr>
            </a:br>
            <a:r>
              <a:rPr lang="zh-CN" altLang="en-US" sz="2800" b="1" i="0" dirty="0">
                <a:solidFill>
                  <a:schemeClr val="bg1"/>
                </a:solidFill>
                <a:latin typeface="+mj-ea"/>
                <a:ea typeface="+mj-ea"/>
              </a:rPr>
              <a:t> </a:t>
            </a:r>
            <a:r>
              <a:rPr lang="en-US" altLang="zh-CN" sz="2800" b="1" i="0" dirty="0">
                <a:solidFill>
                  <a:schemeClr val="bg1"/>
                </a:solidFill>
                <a:latin typeface="+mj-ea"/>
                <a:ea typeface="+mj-ea"/>
              </a:rPr>
              <a:t>	§</a:t>
            </a:r>
            <a:r>
              <a:rPr lang="en-US" altLang="zh-CN" sz="2800" b="1" i="0" dirty="0" smtClean="0">
                <a:solidFill>
                  <a:schemeClr val="bg1"/>
                </a:solidFill>
                <a:latin typeface="+mj-ea"/>
                <a:ea typeface="+mj-ea"/>
              </a:rPr>
              <a:t>2.6 </a:t>
            </a:r>
            <a:r>
              <a:rPr lang="en-US" altLang="zh-CN" sz="2800" b="1" i="0" dirty="0">
                <a:solidFill>
                  <a:schemeClr val="bg1"/>
                </a:solidFill>
                <a:latin typeface="+mj-ea"/>
                <a:ea typeface="+mj-ea"/>
              </a:rPr>
              <a:t>Si</a:t>
            </a:r>
            <a:r>
              <a:rPr lang="zh-CN" altLang="en-US" sz="2800" b="1" i="0" dirty="0">
                <a:solidFill>
                  <a:schemeClr val="bg1"/>
                </a:solidFill>
                <a:latin typeface="+mj-ea"/>
                <a:ea typeface="+mj-ea"/>
              </a:rPr>
              <a:t>上</a:t>
            </a:r>
            <a:r>
              <a:rPr lang="en-US" altLang="zh-CN" sz="2800" b="1" i="0" dirty="0">
                <a:solidFill>
                  <a:schemeClr val="bg1"/>
                </a:solidFill>
                <a:latin typeface="+mj-ea"/>
                <a:ea typeface="+mj-ea"/>
              </a:rPr>
              <a:t>GaN</a:t>
            </a:r>
            <a:r>
              <a:rPr lang="zh-CN" altLang="en-US" sz="2800" b="1" i="0" dirty="0">
                <a:solidFill>
                  <a:schemeClr val="bg1"/>
                </a:solidFill>
                <a:latin typeface="+mj-ea"/>
                <a:ea typeface="+mj-ea"/>
              </a:rPr>
              <a:t>生长</a:t>
            </a:r>
            <a:endParaRPr lang="en-US" altLang="zh-CN" sz="2800" b="1" i="0" dirty="0">
              <a:solidFill>
                <a:schemeClr val="bg1"/>
              </a:solidFill>
              <a:latin typeface="+mj-ea"/>
              <a:ea typeface="+mj-ea"/>
            </a:endParaRPr>
          </a:p>
          <a:p>
            <a:pPr>
              <a:lnSpc>
                <a:spcPct val="150000"/>
              </a:lnSpc>
              <a:buFont typeface="Wingdings 3" panose="05040102010807070707" pitchFamily="18" charset="2"/>
              <a:buNone/>
            </a:pPr>
            <a:r>
              <a:rPr lang="en-US" altLang="zh-CN" sz="2800" b="1" i="0" dirty="0">
                <a:solidFill>
                  <a:schemeClr val="bg1"/>
                </a:solidFill>
                <a:latin typeface="+mj-ea"/>
                <a:ea typeface="+mj-ea"/>
              </a:rPr>
              <a:t> 	§</a:t>
            </a:r>
            <a:r>
              <a:rPr lang="en-US" altLang="zh-CN" sz="2800" b="1" i="0" dirty="0" smtClean="0">
                <a:solidFill>
                  <a:schemeClr val="bg1"/>
                </a:solidFill>
                <a:latin typeface="+mj-ea"/>
                <a:ea typeface="+mj-ea"/>
              </a:rPr>
              <a:t>2.7 </a:t>
            </a:r>
            <a:r>
              <a:rPr lang="zh-CN" altLang="en-US" sz="2800" b="1" i="0" dirty="0" smtClean="0">
                <a:solidFill>
                  <a:schemeClr val="bg1"/>
                </a:solidFill>
                <a:latin typeface="+mj-ea"/>
                <a:ea typeface="+mj-ea"/>
              </a:rPr>
              <a:t>低</a:t>
            </a:r>
            <a:r>
              <a:rPr lang="zh-CN" altLang="en-US" sz="2800" b="1" i="0" dirty="0">
                <a:solidFill>
                  <a:schemeClr val="bg1"/>
                </a:solidFill>
                <a:latin typeface="+mj-ea"/>
                <a:ea typeface="+mj-ea"/>
              </a:rPr>
              <a:t>维结构外延</a:t>
            </a:r>
            <a:br>
              <a:rPr lang="zh-CN" altLang="en-US" sz="2800" b="1" i="0" dirty="0">
                <a:solidFill>
                  <a:schemeClr val="bg1"/>
                </a:solidFill>
                <a:latin typeface="+mj-ea"/>
                <a:ea typeface="+mj-ea"/>
              </a:rPr>
            </a:br>
            <a:r>
              <a:rPr lang="en-US" altLang="zh-CN" sz="2800" b="1" i="0" dirty="0">
                <a:solidFill>
                  <a:schemeClr val="bg1"/>
                </a:solidFill>
                <a:latin typeface="+mj-ea"/>
                <a:ea typeface="+mj-ea"/>
              </a:rPr>
              <a:t> 	§</a:t>
            </a:r>
            <a:r>
              <a:rPr lang="en-US" altLang="zh-CN" sz="2800" b="1" i="0" dirty="0" smtClean="0">
                <a:solidFill>
                  <a:schemeClr val="bg1"/>
                </a:solidFill>
                <a:latin typeface="+mj-ea"/>
                <a:ea typeface="+mj-ea"/>
              </a:rPr>
              <a:t>2.8 </a:t>
            </a:r>
            <a:r>
              <a:rPr lang="zh-CN" altLang="en-US" sz="2800" b="1" i="0" dirty="0" smtClean="0">
                <a:solidFill>
                  <a:schemeClr val="bg1"/>
                </a:solidFill>
                <a:latin typeface="+mj-ea"/>
                <a:ea typeface="+mj-ea"/>
              </a:rPr>
              <a:t>本章小结</a:t>
            </a:r>
            <a:r>
              <a:rPr lang="en-US" altLang="zh-CN" sz="2800" b="1" i="0" dirty="0" smtClean="0">
                <a:solidFill>
                  <a:schemeClr val="bg1"/>
                </a:solidFill>
                <a:latin typeface="Times New Roman" panose="02020603050405020304" pitchFamily="18" charset="0"/>
                <a:ea typeface="宋体" panose="02010600030101010101" pitchFamily="2" charset="-122"/>
              </a:rPr>
              <a:t> </a:t>
            </a:r>
            <a:r>
              <a:rPr lang="en-US" altLang="zh-CN" sz="2800" b="1" i="0" dirty="0">
                <a:solidFill>
                  <a:schemeClr val="bg1"/>
                </a:solidFill>
                <a:latin typeface="Times New Roman" panose="02020603050405020304" pitchFamily="18" charset="0"/>
                <a:ea typeface="宋体" panose="02010600030101010101" pitchFamily="2" charset="-122"/>
              </a:rPr>
              <a:t>	</a:t>
            </a:r>
            <a:endParaRPr lang="en-US" altLang="zh-CN" sz="2800" b="1" i="0" dirty="0">
              <a:solidFill>
                <a:schemeClr val="bg1"/>
              </a:solidFill>
              <a:latin typeface="Times New Roman" panose="02020603050405020304" pitchFamily="18" charset="0"/>
              <a:ea typeface="宋体" panose="02010600030101010101" pitchFamily="2" charset="-122"/>
            </a:endParaRPr>
          </a:p>
        </p:txBody>
      </p:sp>
      <p:sp>
        <p:nvSpPr>
          <p:cNvPr id="2" name="灯片编号占位符 1"/>
          <p:cNvSpPr>
            <a:spLocks noGrp="1"/>
          </p:cNvSpPr>
          <p:nvPr>
            <p:ph type="sldNum" sz="quarter" idx="12"/>
          </p:nvPr>
        </p:nvSpPr>
        <p:spPr/>
        <p:txBody>
          <a:bodyPr/>
          <a:p>
            <a:fld id="{1B55865A-A129-4167-96A6-FFD843005680}" type="slidenum">
              <a:rPr lang="zh-CN" altLang="en-US" smtClean="0"/>
            </a:fld>
            <a:endParaRPr lang="zh-CN" altLang="en-US"/>
          </a:p>
        </p:txBody>
      </p:sp>
    </p:spTree>
  </p:cSld>
  <p:clrMapOvr>
    <a:masterClrMapping/>
  </p:clrMapOvr>
  <p:transition>
    <p:pull dir="ld"/>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17177" y="636494"/>
            <a:ext cx="7915835" cy="701731"/>
          </a:xfrm>
          <a:prstGeom prst="rect">
            <a:avLst/>
          </a:prstGeom>
          <a:noFill/>
        </p:spPr>
        <p:txBody>
          <a:bodyPr wrap="square" rtlCol="0">
            <a:spAutoFit/>
          </a:bodyPr>
          <a:lstStyle/>
          <a:p>
            <a:pPr>
              <a:lnSpc>
                <a:spcPct val="90000"/>
              </a:lnSpc>
              <a:spcBef>
                <a:spcPct val="0"/>
              </a:spcBef>
            </a:pPr>
            <a:r>
              <a:rPr lang="en-US" altLang="zh-CN" sz="4400" b="1" i="0" dirty="0" smtClean="0">
                <a:solidFill>
                  <a:srgbClr val="FF3300"/>
                </a:solidFill>
                <a:latin typeface="+mn-ea"/>
                <a:cs typeface="+mj-cs"/>
              </a:rPr>
              <a:t>2.2 MOCVD</a:t>
            </a:r>
            <a:r>
              <a:rPr lang="zh-CN" altLang="en-US" sz="4400" b="1" i="0" dirty="0" smtClean="0">
                <a:solidFill>
                  <a:srgbClr val="FF3300"/>
                </a:solidFill>
                <a:latin typeface="+mn-ea"/>
                <a:cs typeface="+mj-cs"/>
              </a:rPr>
              <a:t>原理</a:t>
            </a:r>
            <a:endParaRPr lang="zh-CN" altLang="en-US" sz="4400" b="1" i="0" dirty="0">
              <a:solidFill>
                <a:srgbClr val="FF3300"/>
              </a:solidFill>
              <a:latin typeface="+mn-ea"/>
              <a:cs typeface="+mj-cs"/>
            </a:endParaRPr>
          </a:p>
        </p:txBody>
      </p:sp>
      <p:sp>
        <p:nvSpPr>
          <p:cNvPr id="4" name="Rectangle 3"/>
          <p:cNvSpPr txBox="1">
            <a:spLocks noChangeArrowheads="1"/>
          </p:cNvSpPr>
          <p:nvPr/>
        </p:nvSpPr>
        <p:spPr>
          <a:xfrm>
            <a:off x="1427350" y="2295525"/>
            <a:ext cx="6291262" cy="1899957"/>
          </a:xfrm>
          <a:prstGeom prst="rect">
            <a:avLst/>
          </a:prstGeom>
          <a:solidFill>
            <a:srgbClr val="0000FF"/>
          </a:solidFill>
        </p:spPr>
        <p:txBody>
          <a:bodyPr vert="horz"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hangingPunct="0"/>
            <a:r>
              <a:rPr lang="en-US" altLang="zh-CN" sz="3200" b="1" i="0" dirty="0">
                <a:solidFill>
                  <a:schemeClr val="bg1"/>
                </a:solidFill>
                <a:latin typeface="Lucida Sans Unicode" panose="020B0602030504020204" pitchFamily="34" charset="0"/>
                <a:ea typeface="黑体" panose="02010609060101010101" pitchFamily="49" charset="-122"/>
              </a:rPr>
              <a:t>2.2.1 MOCVD</a:t>
            </a:r>
            <a:r>
              <a:rPr lang="zh-CN" altLang="en-US" sz="3200" b="1" i="0" dirty="0">
                <a:solidFill>
                  <a:schemeClr val="bg1"/>
                </a:solidFill>
              </a:rPr>
              <a:t>生长</a:t>
            </a:r>
            <a:r>
              <a:rPr lang="zh-CN" altLang="en-US" sz="3200" b="1" i="0" dirty="0">
                <a:solidFill>
                  <a:schemeClr val="bg1"/>
                </a:solidFill>
                <a:latin typeface="Lucida Sans Unicode" panose="020B0602030504020204" pitchFamily="34" charset="0"/>
                <a:ea typeface="黑体" panose="02010609060101010101" pitchFamily="49" charset="-122"/>
              </a:rPr>
              <a:t>的关键过程</a:t>
            </a:r>
            <a:endParaRPr lang="en-US" altLang="zh-CN" sz="3200" b="1" i="0" dirty="0">
              <a:solidFill>
                <a:schemeClr val="bg1"/>
              </a:solidFill>
              <a:latin typeface="Lucida Sans Unicode" panose="020B0602030504020204" pitchFamily="34" charset="0"/>
              <a:ea typeface="黑体" panose="02010609060101010101" pitchFamily="49" charset="-122"/>
            </a:endParaRPr>
          </a:p>
          <a:p>
            <a:pPr eaLnBrk="0" hangingPunct="0"/>
            <a:r>
              <a:rPr lang="en-US" altLang="zh-CN" sz="3200" b="1" i="0" dirty="0">
                <a:solidFill>
                  <a:schemeClr val="bg1"/>
                </a:solidFill>
                <a:latin typeface="Lucida Sans Unicode" panose="020B0602030504020204" pitchFamily="34" charset="0"/>
                <a:ea typeface="黑体" panose="02010609060101010101" pitchFamily="49" charset="-122"/>
              </a:rPr>
              <a:t>2.2.2 MOCVD</a:t>
            </a:r>
            <a:r>
              <a:rPr lang="zh-CN" altLang="en-US" sz="3200" b="1" i="0" dirty="0">
                <a:solidFill>
                  <a:schemeClr val="bg1"/>
                </a:solidFill>
                <a:latin typeface="Lucida Sans Unicode" panose="020B0602030504020204" pitchFamily="34" charset="0"/>
                <a:ea typeface="黑体" panose="02010609060101010101" pitchFamily="49" charset="-122"/>
              </a:rPr>
              <a:t>生长的步骤</a:t>
            </a:r>
            <a:endParaRPr lang="en-US" altLang="zh-CN" sz="3200" b="1" i="0" dirty="0">
              <a:solidFill>
                <a:schemeClr val="bg1"/>
              </a:solidFill>
              <a:latin typeface="Lucida Sans Unicode" panose="020B0602030504020204" pitchFamily="34" charset="0"/>
              <a:ea typeface="黑体" panose="02010609060101010101" pitchFamily="49" charset="-122"/>
            </a:endParaRPr>
          </a:p>
          <a:p>
            <a:pPr eaLnBrk="0" hangingPunct="0"/>
            <a:r>
              <a:rPr lang="en-US" altLang="zh-CN" sz="3200" b="1" i="0" dirty="0">
                <a:solidFill>
                  <a:schemeClr val="bg1"/>
                </a:solidFill>
                <a:latin typeface="Lucida Sans Unicode" panose="020B0602030504020204" pitchFamily="34" charset="0"/>
                <a:ea typeface="黑体" panose="02010609060101010101" pitchFamily="49" charset="-122"/>
              </a:rPr>
              <a:t>2.2.3 MOCVD </a:t>
            </a:r>
            <a:r>
              <a:rPr lang="zh-CN" altLang="en-US" sz="3200" b="1" i="0" dirty="0">
                <a:solidFill>
                  <a:schemeClr val="bg1"/>
                </a:solidFill>
                <a:latin typeface="Lucida Sans Unicode" panose="020B0602030504020204" pitchFamily="34" charset="0"/>
                <a:ea typeface="黑体" panose="02010609060101010101" pitchFamily="49" charset="-122"/>
              </a:rPr>
              <a:t>生长系统</a:t>
            </a:r>
            <a:endParaRPr lang="en-US" altLang="zh-CN" sz="3200" b="1" i="0" dirty="0">
              <a:solidFill>
                <a:schemeClr val="bg1"/>
              </a:solidFill>
              <a:latin typeface="Lucida Sans Unicode" panose="020B0602030504020204" pitchFamily="34" charset="0"/>
              <a:ea typeface="黑体" panose="02010609060101010101" pitchFamily="49" charset="-122"/>
            </a:endParaRPr>
          </a:p>
        </p:txBody>
      </p:sp>
      <p:sp>
        <p:nvSpPr>
          <p:cNvPr id="2" name="灯片编号占位符 1"/>
          <p:cNvSpPr>
            <a:spLocks noGrp="1"/>
          </p:cNvSpPr>
          <p:nvPr>
            <p:ph type="sldNum" sz="quarter" idx="12"/>
          </p:nvPr>
        </p:nvSpPr>
        <p:spPr/>
        <p:txBody>
          <a:bodyPr/>
          <a:p>
            <a:fld id="{1B55865A-A129-4167-96A6-FFD843005680}" type="slidenum">
              <a:rPr lang="zh-CN" altLang="en-US" i="0" smtClean="0"/>
            </a:fld>
            <a:endParaRPr lang="zh-CN" altLang="en-US" i="0" smtClean="0"/>
          </a:p>
        </p:txBody>
      </p:sp>
    </p:spTree>
  </p:cSld>
  <p:clrMapOvr>
    <a:masterClrMapping/>
  </p:clrMapOvr>
  <p:transition>
    <p:pull dir="l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642908" y="285728"/>
            <a:ext cx="7772400" cy="685799"/>
          </a:xfrm>
          <a:solidFill>
            <a:srgbClr val="669900"/>
          </a:solidFill>
        </p:spPr>
        <p:txBody>
          <a:bodyPr/>
          <a:lstStyle/>
          <a:p>
            <a:pPr eaLnBrk="1" hangingPunct="1">
              <a:defRPr/>
            </a:pPr>
            <a:r>
              <a:rPr lang="en-US" altLang="zh-CN" sz="3600" dirty="0" smtClean="0">
                <a:solidFill>
                  <a:srgbClr val="FF0066"/>
                </a:solidFill>
                <a:effectLst/>
                <a:latin typeface="+mn-ea"/>
                <a:ea typeface="+mn-ea"/>
                <a:cs typeface="+mn-ea"/>
              </a:rPr>
              <a:t>2.2.1 MOCVD</a:t>
            </a:r>
            <a:r>
              <a:rPr lang="zh-CN" altLang="en-US" sz="3600" dirty="0" smtClean="0">
                <a:solidFill>
                  <a:srgbClr val="FF0066"/>
                </a:solidFill>
                <a:effectLst/>
                <a:latin typeface="+mn-ea"/>
                <a:ea typeface="+mn-ea"/>
                <a:cs typeface="+mn-ea"/>
              </a:rPr>
              <a:t>生长的关键过程</a:t>
            </a:r>
            <a:endParaRPr lang="zh-CN" altLang="en-US" sz="3600" dirty="0" smtClean="0">
              <a:solidFill>
                <a:srgbClr val="FF0066"/>
              </a:solidFill>
              <a:effectLst/>
              <a:latin typeface="+mn-ea"/>
              <a:ea typeface="+mn-ea"/>
              <a:cs typeface="+mn-ea"/>
            </a:endParaRPr>
          </a:p>
        </p:txBody>
      </p:sp>
      <p:sp>
        <p:nvSpPr>
          <p:cNvPr id="46083" name="Rectangle 3"/>
          <p:cNvSpPr>
            <a:spLocks noGrp="1" noChangeArrowheads="1"/>
          </p:cNvSpPr>
          <p:nvPr>
            <p:ph idx="1"/>
          </p:nvPr>
        </p:nvSpPr>
        <p:spPr>
          <a:xfrm>
            <a:off x="685800" y="1219200"/>
            <a:ext cx="7772400" cy="5334000"/>
          </a:xfrm>
          <a:solidFill>
            <a:schemeClr val="tx2">
              <a:lumMod val="50000"/>
            </a:schemeClr>
          </a:solidFill>
        </p:spPr>
        <p:txBody>
          <a:bodyPr/>
          <a:lstStyle/>
          <a:p>
            <a:pPr indent="-255905" algn="just" eaLnBrk="1" hangingPunct="1">
              <a:buFontTx/>
              <a:buNone/>
              <a:defRPr/>
            </a:pPr>
            <a:r>
              <a:rPr lang="zh-CN" altLang="en-US" sz="2800" b="1" dirty="0" smtClean="0">
                <a:solidFill>
                  <a:srgbClr val="FF0000"/>
                </a:solidFill>
              </a:rPr>
              <a:t>热力学</a:t>
            </a:r>
            <a:endParaRPr lang="zh-CN" altLang="en-US" sz="2800" b="1" dirty="0" smtClean="0">
              <a:solidFill>
                <a:srgbClr val="FF0000"/>
              </a:solidFill>
            </a:endParaRPr>
          </a:p>
          <a:p>
            <a:pPr indent="-255905" algn="just" eaLnBrk="1" hangingPunct="1">
              <a:buFont typeface="Arial" panose="020B0604020202020204" pitchFamily="34" charset="0"/>
              <a:buChar char="•"/>
              <a:defRPr/>
            </a:pPr>
            <a:r>
              <a:rPr lang="zh-CN" altLang="en-US" sz="2800" b="1" dirty="0" smtClean="0">
                <a:solidFill>
                  <a:schemeClr val="bg1"/>
                </a:solidFill>
              </a:rPr>
              <a:t>外延驱动力</a:t>
            </a:r>
            <a:endParaRPr lang="zh-CN" altLang="en-US" sz="2800" b="1" dirty="0" smtClean="0">
              <a:solidFill>
                <a:schemeClr val="bg1"/>
              </a:solidFill>
            </a:endParaRPr>
          </a:p>
          <a:p>
            <a:pPr marL="621030" lvl="1" algn="just" eaLnBrk="1" hangingPunct="1">
              <a:buFont typeface="Arial" panose="020B0604020202020204" pitchFamily="34" charset="0"/>
              <a:buChar char="–"/>
              <a:defRPr/>
            </a:pPr>
            <a:r>
              <a:rPr lang="zh-CN" altLang="en-US" sz="2400" b="1" dirty="0" smtClean="0">
                <a:solidFill>
                  <a:schemeClr val="bg1"/>
                </a:solidFill>
              </a:rPr>
              <a:t>最大混合生长速率</a:t>
            </a:r>
            <a:endParaRPr lang="zh-CN" altLang="en-US" sz="2400" b="1" dirty="0" smtClean="0">
              <a:solidFill>
                <a:schemeClr val="bg1"/>
              </a:solidFill>
            </a:endParaRPr>
          </a:p>
          <a:p>
            <a:pPr indent="-255905" algn="just" eaLnBrk="1" hangingPunct="1">
              <a:buFont typeface="Arial" panose="020B0604020202020204" pitchFamily="34" charset="0"/>
              <a:buChar char="•"/>
              <a:defRPr/>
            </a:pPr>
            <a:r>
              <a:rPr lang="en-US" altLang="zh-CN" sz="2800" b="1" dirty="0" err="1" smtClean="0">
                <a:solidFill>
                  <a:schemeClr val="bg1"/>
                </a:solidFill>
              </a:rPr>
              <a:t>Stoichiometry</a:t>
            </a:r>
            <a:r>
              <a:rPr lang="zh-CN" altLang="en-US" sz="2800" b="1" dirty="0" smtClean="0">
                <a:solidFill>
                  <a:schemeClr val="bg1"/>
                </a:solidFill>
              </a:rPr>
              <a:t>和掺杂剂结合</a:t>
            </a:r>
            <a:endParaRPr lang="zh-CN" altLang="en-US" sz="2800" b="1" dirty="0" smtClean="0">
              <a:solidFill>
                <a:schemeClr val="bg1"/>
              </a:solidFill>
            </a:endParaRPr>
          </a:p>
          <a:p>
            <a:pPr indent="-255905" algn="just" eaLnBrk="1" hangingPunct="1">
              <a:buFont typeface="Arial" panose="020B0604020202020204" pitchFamily="34" charset="0"/>
              <a:buChar char="•"/>
              <a:defRPr/>
            </a:pPr>
            <a:r>
              <a:rPr lang="zh-CN" altLang="en-US" sz="2800" b="1" dirty="0" smtClean="0">
                <a:solidFill>
                  <a:schemeClr val="bg1"/>
                </a:solidFill>
              </a:rPr>
              <a:t>合金的固体组分</a:t>
            </a:r>
            <a:endParaRPr lang="zh-CN" altLang="en-US" sz="2800" b="1" dirty="0" smtClean="0">
              <a:solidFill>
                <a:schemeClr val="bg1"/>
              </a:solidFill>
            </a:endParaRPr>
          </a:p>
          <a:p>
            <a:pPr indent="-255905" algn="just" eaLnBrk="1" hangingPunct="1">
              <a:buFont typeface="Arial" panose="020B0604020202020204" pitchFamily="34" charset="0"/>
              <a:buChar char="•"/>
              <a:defRPr/>
            </a:pPr>
            <a:r>
              <a:rPr lang="zh-CN" altLang="en-US" sz="2800" b="1" dirty="0" smtClean="0">
                <a:solidFill>
                  <a:schemeClr val="bg1"/>
                </a:solidFill>
              </a:rPr>
              <a:t>表面重构</a:t>
            </a:r>
            <a:endParaRPr lang="zh-CN" altLang="en-US" sz="2800" b="1" dirty="0" smtClean="0">
              <a:solidFill>
                <a:schemeClr val="bg1"/>
              </a:solidFill>
            </a:endParaRPr>
          </a:p>
          <a:p>
            <a:pPr indent="-255905" algn="just" eaLnBrk="1" hangingPunct="1">
              <a:buFontTx/>
              <a:buNone/>
              <a:defRPr/>
            </a:pPr>
            <a:r>
              <a:rPr lang="zh-CN" altLang="en-US" sz="2800" b="1" dirty="0" smtClean="0">
                <a:solidFill>
                  <a:srgbClr val="FF0000"/>
                </a:solidFill>
              </a:rPr>
              <a:t>质量和热量输运</a:t>
            </a:r>
            <a:endParaRPr lang="zh-CN" altLang="en-US" sz="2800" b="1" dirty="0" smtClean="0">
              <a:solidFill>
                <a:srgbClr val="FF0000"/>
              </a:solidFill>
            </a:endParaRPr>
          </a:p>
          <a:p>
            <a:pPr indent="-255905" algn="just" eaLnBrk="1" hangingPunct="1">
              <a:buFont typeface="Arial" panose="020B0604020202020204" pitchFamily="34" charset="0"/>
              <a:buChar char="•"/>
              <a:defRPr/>
            </a:pPr>
            <a:r>
              <a:rPr lang="zh-CN" altLang="en-US" sz="2800" b="1" dirty="0" smtClean="0">
                <a:solidFill>
                  <a:schemeClr val="bg1"/>
                </a:solidFill>
              </a:rPr>
              <a:t>流体力学</a:t>
            </a:r>
            <a:r>
              <a:rPr lang="zh-CN" altLang="en-US" sz="2800" b="1" dirty="0" smtClean="0">
                <a:solidFill>
                  <a:schemeClr val="bg1"/>
                </a:solidFill>
                <a:sym typeface="Symbol" panose="05050102010706020507" pitchFamily="18" charset="2"/>
              </a:rPr>
              <a:t></a:t>
            </a:r>
            <a:r>
              <a:rPr lang="zh-CN" altLang="en-US" sz="2800" b="1" dirty="0" smtClean="0">
                <a:solidFill>
                  <a:schemeClr val="bg1"/>
                </a:solidFill>
              </a:rPr>
              <a:t>界面外延层</a:t>
            </a:r>
            <a:r>
              <a:rPr lang="en-US" altLang="zh-CN" sz="2800" b="1" dirty="0" smtClean="0">
                <a:solidFill>
                  <a:schemeClr val="bg1"/>
                </a:solidFill>
              </a:rPr>
              <a:t>,</a:t>
            </a:r>
            <a:r>
              <a:rPr lang="zh-CN" altLang="en-US" sz="2800" b="1" dirty="0" smtClean="0">
                <a:solidFill>
                  <a:schemeClr val="bg1"/>
                </a:solidFill>
              </a:rPr>
              <a:t>回流气流</a:t>
            </a:r>
            <a:r>
              <a:rPr lang="en-US" altLang="zh-CN" sz="2800" b="1" dirty="0" smtClean="0">
                <a:solidFill>
                  <a:schemeClr val="bg1"/>
                </a:solidFill>
              </a:rPr>
              <a:t>,“</a:t>
            </a:r>
            <a:r>
              <a:rPr lang="zh-CN" altLang="en-US" sz="2800" b="1" dirty="0" smtClean="0">
                <a:solidFill>
                  <a:schemeClr val="bg1"/>
                </a:solidFill>
              </a:rPr>
              <a:t>死”区</a:t>
            </a:r>
            <a:endParaRPr lang="zh-CN" altLang="en-US" sz="2800" b="1" dirty="0" smtClean="0">
              <a:solidFill>
                <a:schemeClr val="bg1"/>
              </a:solidFill>
            </a:endParaRPr>
          </a:p>
          <a:p>
            <a:pPr indent="-255905" algn="just" eaLnBrk="1" hangingPunct="1">
              <a:buFont typeface="Arial" panose="020B0604020202020204" pitchFamily="34" charset="0"/>
              <a:buChar char="•"/>
              <a:defRPr/>
            </a:pPr>
            <a:r>
              <a:rPr lang="zh-CN" altLang="en-US" sz="2800" b="1" dirty="0" smtClean="0">
                <a:solidFill>
                  <a:schemeClr val="bg1"/>
                </a:solidFill>
              </a:rPr>
              <a:t>接近热衬底表面的温度分布</a:t>
            </a:r>
            <a:endParaRPr lang="zh-CN" altLang="en-US" sz="2800" b="1" dirty="0" smtClean="0">
              <a:solidFill>
                <a:schemeClr val="bg1"/>
              </a:solidFill>
            </a:endParaRPr>
          </a:p>
          <a:p>
            <a:pPr indent="-255905" algn="just" eaLnBrk="1" hangingPunct="1">
              <a:buFont typeface="Arial" panose="020B0604020202020204" pitchFamily="34" charset="0"/>
              <a:buChar char="•"/>
              <a:defRPr/>
            </a:pPr>
            <a:r>
              <a:rPr lang="zh-CN" altLang="en-US" sz="2800" b="1" dirty="0" smtClean="0">
                <a:solidFill>
                  <a:schemeClr val="bg1"/>
                </a:solidFill>
              </a:rPr>
              <a:t>质量输运过程及速率</a:t>
            </a:r>
            <a:r>
              <a:rPr lang="zh-CN" altLang="en-US" sz="2800" b="1" dirty="0" smtClean="0">
                <a:solidFill>
                  <a:schemeClr val="bg1"/>
                </a:solidFill>
                <a:latin typeface="宋体" panose="02010600030101010101" pitchFamily="2" charset="-122"/>
              </a:rPr>
              <a:t>─ 扩散与对流 </a:t>
            </a:r>
            <a:endParaRPr lang="zh-CN" altLang="en-US" sz="2800" b="1" dirty="0" smtClean="0">
              <a:solidFill>
                <a:schemeClr val="bg1"/>
              </a:solidFill>
            </a:endParaRPr>
          </a:p>
        </p:txBody>
      </p:sp>
      <p:sp>
        <p:nvSpPr>
          <p:cNvPr id="48131"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A716F5D-FA41-45E4-BEC3-75D3BD2CAE7D}" type="slidenum">
              <a:rPr lang="en-US" altLang="zh-CN" sz="1000" i="0"/>
            </a:fld>
            <a:endParaRPr lang="en-US" altLang="zh-CN" sz="1000" i="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609600" y="381000"/>
            <a:ext cx="7772400" cy="533400"/>
          </a:xfrm>
          <a:solidFill>
            <a:srgbClr val="669900"/>
          </a:solidFill>
        </p:spPr>
        <p:txBody>
          <a:bodyPr>
            <a:normAutofit/>
          </a:bodyPr>
          <a:lstStyle/>
          <a:p>
            <a:pPr eaLnBrk="1" hangingPunct="1">
              <a:defRPr/>
            </a:pPr>
            <a:r>
              <a:rPr lang="en-US" altLang="zh-CN" sz="3200" smtClean="0">
                <a:solidFill>
                  <a:srgbClr val="FF0066"/>
                </a:solidFill>
              </a:rPr>
              <a:t>MOCVD</a:t>
            </a:r>
            <a:r>
              <a:rPr lang="zh-CN" altLang="en-US" sz="3200" smtClean="0">
                <a:solidFill>
                  <a:srgbClr val="FF0066"/>
                </a:solidFill>
              </a:rPr>
              <a:t>生长的关键过程</a:t>
            </a:r>
            <a:endParaRPr lang="zh-CN" altLang="en-US" sz="3200" smtClean="0">
              <a:solidFill>
                <a:srgbClr val="FF0066"/>
              </a:solidFill>
            </a:endParaRPr>
          </a:p>
        </p:txBody>
      </p:sp>
      <p:sp>
        <p:nvSpPr>
          <p:cNvPr id="47107" name="Rectangle 3"/>
          <p:cNvSpPr>
            <a:spLocks noGrp="1" noChangeArrowheads="1"/>
          </p:cNvSpPr>
          <p:nvPr>
            <p:ph idx="1"/>
          </p:nvPr>
        </p:nvSpPr>
        <p:spPr>
          <a:xfrm>
            <a:off x="714375" y="1000125"/>
            <a:ext cx="7786688" cy="5500688"/>
          </a:xfrm>
          <a:solidFill>
            <a:schemeClr val="tx2">
              <a:lumMod val="50000"/>
            </a:schemeClr>
          </a:solidFill>
        </p:spPr>
        <p:txBody>
          <a:bodyPr/>
          <a:lstStyle/>
          <a:p>
            <a:pPr indent="-255905" algn="just" eaLnBrk="1" hangingPunct="1">
              <a:buFont typeface="Arial" panose="020B0604020202020204" pitchFamily="34" charset="0"/>
              <a:buChar char="•"/>
              <a:defRPr/>
            </a:pPr>
            <a:r>
              <a:rPr lang="zh-CN" altLang="en-US" sz="2800" b="1" dirty="0" smtClean="0">
                <a:solidFill>
                  <a:schemeClr val="bg1"/>
                </a:solidFill>
              </a:rPr>
              <a:t>供给界面反应物</a:t>
            </a:r>
            <a:r>
              <a:rPr lang="zh-CN" altLang="en-US" sz="2800" b="1" dirty="0" smtClean="0">
                <a:solidFill>
                  <a:schemeClr val="bg1"/>
                </a:solidFill>
                <a:latin typeface="宋体" panose="02010600030101010101" pitchFamily="2" charset="-122"/>
              </a:rPr>
              <a:t>─从界面分离的产物</a:t>
            </a:r>
            <a:endParaRPr lang="zh-CN" altLang="en-US" sz="2800" b="1" dirty="0" smtClean="0">
              <a:solidFill>
                <a:schemeClr val="bg1"/>
              </a:solidFill>
            </a:endParaRPr>
          </a:p>
          <a:p>
            <a:pPr indent="-255905" algn="just" eaLnBrk="1" hangingPunct="1">
              <a:buFont typeface="Arial" panose="020B0604020202020204" pitchFamily="34" charset="0"/>
              <a:buChar char="•"/>
              <a:defRPr/>
            </a:pPr>
            <a:r>
              <a:rPr lang="zh-CN" altLang="en-US" sz="2800" b="1" dirty="0" smtClean="0">
                <a:solidFill>
                  <a:schemeClr val="bg1"/>
                </a:solidFill>
              </a:rPr>
              <a:t>壁垒效应</a:t>
            </a:r>
            <a:endParaRPr lang="zh-CN" altLang="en-US" sz="2800" b="1" dirty="0" smtClean="0">
              <a:solidFill>
                <a:schemeClr val="bg1"/>
              </a:solidFill>
            </a:endParaRPr>
          </a:p>
          <a:p>
            <a:pPr indent="-255905" algn="just" eaLnBrk="1" hangingPunct="1">
              <a:buFontTx/>
              <a:buNone/>
              <a:defRPr/>
            </a:pPr>
            <a:r>
              <a:rPr lang="zh-CN" altLang="en-US" sz="2800" b="1" dirty="0" smtClean="0">
                <a:solidFill>
                  <a:srgbClr val="FF0000"/>
                </a:solidFill>
              </a:rPr>
              <a:t>表面物理过程</a:t>
            </a:r>
            <a:endParaRPr lang="en-US" altLang="zh-CN" sz="2800" b="1" dirty="0" smtClean="0">
              <a:solidFill>
                <a:srgbClr val="FF0000"/>
              </a:solidFill>
            </a:endParaRPr>
          </a:p>
          <a:p>
            <a:pPr indent="-255905" algn="just" eaLnBrk="1" hangingPunct="1">
              <a:buFont typeface="Arial" panose="020B0604020202020204" pitchFamily="34" charset="0"/>
              <a:buChar char="•"/>
              <a:defRPr/>
            </a:pPr>
            <a:r>
              <a:rPr lang="zh-CN" altLang="en-US" sz="2800" b="1" dirty="0" smtClean="0">
                <a:solidFill>
                  <a:schemeClr val="bg1"/>
                </a:solidFill>
              </a:rPr>
              <a:t>人工表面处理</a:t>
            </a:r>
            <a:endParaRPr lang="zh-CN" altLang="en-US" sz="2800" b="1" dirty="0" smtClean="0">
              <a:solidFill>
                <a:schemeClr val="bg1"/>
              </a:solidFill>
            </a:endParaRPr>
          </a:p>
          <a:p>
            <a:pPr indent="-255905" algn="just" eaLnBrk="1" hangingPunct="1">
              <a:buFont typeface="Arial" panose="020B0604020202020204" pitchFamily="34" charset="0"/>
              <a:buChar char="•"/>
              <a:defRPr/>
            </a:pPr>
            <a:r>
              <a:rPr lang="zh-CN" altLang="en-US" sz="2800" b="1" dirty="0" smtClean="0">
                <a:solidFill>
                  <a:schemeClr val="bg1"/>
                </a:solidFill>
              </a:rPr>
              <a:t>生长台阶的尺寸和间隔</a:t>
            </a:r>
            <a:endParaRPr lang="zh-CN" altLang="en-US" sz="2800" b="1" dirty="0" smtClean="0">
              <a:solidFill>
                <a:schemeClr val="bg1"/>
              </a:solidFill>
            </a:endParaRPr>
          </a:p>
          <a:p>
            <a:pPr indent="-255905" algn="just" eaLnBrk="1" hangingPunct="1">
              <a:buFont typeface="Arial" panose="020B0604020202020204" pitchFamily="34" charset="0"/>
              <a:buChar char="•"/>
              <a:defRPr/>
            </a:pPr>
            <a:r>
              <a:rPr lang="zh-CN" altLang="en-US" sz="2800" b="1" dirty="0" smtClean="0">
                <a:solidFill>
                  <a:schemeClr val="bg1"/>
                </a:solidFill>
              </a:rPr>
              <a:t>表面扩散</a:t>
            </a:r>
            <a:r>
              <a:rPr lang="zh-CN" altLang="en-US" sz="2800" b="1" dirty="0" smtClean="0">
                <a:solidFill>
                  <a:schemeClr val="bg1"/>
                </a:solidFill>
                <a:latin typeface="宋体" panose="02010600030101010101" pitchFamily="2" charset="-122"/>
              </a:rPr>
              <a:t>─包括由于重构产生的各向异性</a:t>
            </a:r>
            <a:endParaRPr lang="zh-CN" altLang="en-US" sz="2800" b="1" dirty="0" smtClean="0">
              <a:solidFill>
                <a:schemeClr val="bg1"/>
              </a:solidFill>
            </a:endParaRPr>
          </a:p>
          <a:p>
            <a:pPr indent="-255905" algn="just" eaLnBrk="1" hangingPunct="1">
              <a:buFont typeface="Arial" panose="020B0604020202020204" pitchFamily="34" charset="0"/>
              <a:buChar char="•"/>
              <a:defRPr/>
            </a:pPr>
            <a:r>
              <a:rPr lang="zh-CN" altLang="en-US" sz="2800" b="1" dirty="0" smtClean="0">
                <a:solidFill>
                  <a:schemeClr val="bg1"/>
                </a:solidFill>
                <a:latin typeface="宋体" panose="02010600030101010101" pitchFamily="2" charset="-122"/>
              </a:rPr>
              <a:t>二维成核现象</a:t>
            </a:r>
            <a:endParaRPr lang="zh-CN" altLang="en-US" sz="2800" b="1" dirty="0" smtClean="0">
              <a:solidFill>
                <a:schemeClr val="bg1"/>
              </a:solidFill>
            </a:endParaRPr>
          </a:p>
          <a:p>
            <a:pPr indent="-255905" algn="just" eaLnBrk="1" hangingPunct="1">
              <a:buFont typeface="Arial" panose="020B0604020202020204" pitchFamily="34" charset="0"/>
              <a:buChar char="•"/>
              <a:defRPr/>
            </a:pPr>
            <a:r>
              <a:rPr lang="zh-CN" altLang="en-US" sz="2800" b="1" dirty="0" smtClean="0">
                <a:solidFill>
                  <a:schemeClr val="bg1"/>
                </a:solidFill>
                <a:latin typeface="宋体" panose="02010600030101010101" pitchFamily="2" charset="-122"/>
              </a:rPr>
              <a:t>三维成核现象─表面粗糙化</a:t>
            </a:r>
            <a:endParaRPr lang="en-US" altLang="zh-CN" sz="2800" b="1" dirty="0" smtClean="0">
              <a:solidFill>
                <a:schemeClr val="bg1"/>
              </a:solidFill>
              <a:latin typeface="宋体" panose="02010600030101010101" pitchFamily="2" charset="-122"/>
            </a:endParaRPr>
          </a:p>
          <a:p>
            <a:pPr indent="-255905" algn="just" eaLnBrk="1" hangingPunct="1">
              <a:buFont typeface="Arial" panose="020B0604020202020204" pitchFamily="34" charset="0"/>
              <a:buChar char="•"/>
              <a:defRPr/>
            </a:pPr>
            <a:r>
              <a:rPr lang="zh-CN" altLang="en-US" sz="2800" b="1" dirty="0" smtClean="0">
                <a:solidFill>
                  <a:schemeClr val="bg1"/>
                </a:solidFill>
                <a:latin typeface="宋体" panose="02010600030101010101" pitchFamily="2" charset="-122"/>
              </a:rPr>
              <a:t>亚表面的过程：</a:t>
            </a:r>
            <a:endParaRPr lang="zh-CN" altLang="en-US" sz="2800" b="1" dirty="0" smtClean="0">
              <a:solidFill>
                <a:schemeClr val="bg1"/>
              </a:solidFill>
            </a:endParaRPr>
          </a:p>
          <a:p>
            <a:pPr marL="621030" lvl="1" algn="just" eaLnBrk="1" hangingPunct="1">
              <a:buFont typeface="Arial" panose="020B0604020202020204" pitchFamily="34" charset="0"/>
              <a:buChar char="–"/>
              <a:defRPr/>
            </a:pPr>
            <a:r>
              <a:rPr lang="zh-CN" altLang="en-US" sz="2400" b="1" dirty="0" smtClean="0">
                <a:solidFill>
                  <a:schemeClr val="bg1"/>
                </a:solidFill>
              </a:rPr>
              <a:t>块体中 的扩散</a:t>
            </a:r>
            <a:r>
              <a:rPr lang="zh-CN" altLang="en-US" sz="2400" b="1" dirty="0" smtClean="0">
                <a:solidFill>
                  <a:schemeClr val="bg1"/>
                </a:solidFill>
                <a:latin typeface="宋体" panose="02010600030101010101" pitchFamily="2" charset="-122"/>
              </a:rPr>
              <a:t>─极其缓慢</a:t>
            </a:r>
            <a:endParaRPr lang="zh-CN" altLang="en-US" sz="2400" b="1" dirty="0" smtClean="0">
              <a:solidFill>
                <a:schemeClr val="bg1"/>
              </a:solidFill>
            </a:endParaRPr>
          </a:p>
          <a:p>
            <a:pPr marL="621030" lvl="1" algn="just" eaLnBrk="1" hangingPunct="1">
              <a:buFont typeface="Arial" panose="020B0604020202020204" pitchFamily="34" charset="0"/>
              <a:buChar char="–"/>
              <a:defRPr/>
            </a:pPr>
            <a:r>
              <a:rPr lang="zh-CN" altLang="en-US" sz="2400" b="1" dirty="0" smtClean="0">
                <a:solidFill>
                  <a:schemeClr val="bg1"/>
                </a:solidFill>
                <a:latin typeface="宋体" panose="02010600030101010101" pitchFamily="2" charset="-122"/>
              </a:rPr>
              <a:t>接近表面层中的扩散─更迅速</a:t>
            </a:r>
            <a:endParaRPr lang="zh-CN" altLang="en-US" sz="2400" b="1" dirty="0" smtClean="0">
              <a:solidFill>
                <a:schemeClr val="bg1"/>
              </a:solidFill>
            </a:endParaRPr>
          </a:p>
        </p:txBody>
      </p:sp>
      <p:sp>
        <p:nvSpPr>
          <p:cNvPr id="49155"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D405354-2D75-4BD7-A7BE-6B5B61FE84B6}" type="slidenum">
              <a:rPr lang="en-US" altLang="zh-CN" sz="1000" i="0"/>
            </a:fld>
            <a:endParaRPr lang="en-US" altLang="zh-CN" sz="1000" i="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42937" y="285750"/>
            <a:ext cx="7772400" cy="457200"/>
          </a:xfrm>
          <a:solidFill>
            <a:srgbClr val="669900"/>
          </a:solidFill>
          <a:ln>
            <a:solidFill>
              <a:srgbClr val="CCFF33"/>
            </a:solidFill>
          </a:ln>
        </p:spPr>
        <p:txBody>
          <a:bodyPr>
            <a:normAutofit fontScale="90000"/>
          </a:bodyPr>
          <a:lstStyle/>
          <a:p>
            <a:pPr eaLnBrk="1" hangingPunct="1">
              <a:defRPr/>
            </a:pPr>
            <a:r>
              <a:rPr lang="en-US" altLang="zh-CN" sz="3200" smtClean="0">
                <a:solidFill>
                  <a:srgbClr val="FF0066"/>
                </a:solidFill>
              </a:rPr>
              <a:t>MOCVD</a:t>
            </a:r>
            <a:r>
              <a:rPr lang="zh-CN" altLang="en-US" sz="3200" smtClean="0">
                <a:solidFill>
                  <a:srgbClr val="FF0066"/>
                </a:solidFill>
              </a:rPr>
              <a:t>生长的关键过程</a:t>
            </a:r>
            <a:endParaRPr lang="zh-CN" altLang="en-US" sz="3200" smtClean="0">
              <a:solidFill>
                <a:srgbClr val="FF0066"/>
              </a:solidFill>
            </a:endParaRPr>
          </a:p>
        </p:txBody>
      </p:sp>
      <p:sp>
        <p:nvSpPr>
          <p:cNvPr id="48131" name="Rectangle 3"/>
          <p:cNvSpPr>
            <a:spLocks noGrp="1" noChangeArrowheads="1"/>
          </p:cNvSpPr>
          <p:nvPr>
            <p:ph idx="1"/>
          </p:nvPr>
        </p:nvSpPr>
        <p:spPr>
          <a:xfrm>
            <a:off x="714375" y="785813"/>
            <a:ext cx="7572375" cy="5000625"/>
          </a:xfrm>
          <a:solidFill>
            <a:schemeClr val="tx2">
              <a:lumMod val="50000"/>
            </a:schemeClr>
          </a:solidFill>
        </p:spPr>
        <p:txBody>
          <a:bodyPr/>
          <a:lstStyle/>
          <a:p>
            <a:pPr indent="-255905" algn="just" eaLnBrk="1" hangingPunct="1">
              <a:buFontTx/>
              <a:buNone/>
              <a:defRPr/>
            </a:pPr>
            <a:r>
              <a:rPr lang="zh-CN" altLang="en-US" sz="2800" b="1" dirty="0" smtClean="0">
                <a:solidFill>
                  <a:srgbClr val="FF0000"/>
                </a:solidFill>
              </a:rPr>
              <a:t>化学反应</a:t>
            </a:r>
            <a:endParaRPr lang="zh-CN" altLang="en-US" sz="2800" b="1" dirty="0" smtClean="0">
              <a:solidFill>
                <a:srgbClr val="FF0000"/>
              </a:solidFill>
            </a:endParaRPr>
          </a:p>
          <a:p>
            <a:pPr indent="-255905" algn="just" eaLnBrk="1" hangingPunct="1">
              <a:buFont typeface="Arial" panose="020B0604020202020204" pitchFamily="34" charset="0"/>
              <a:buChar char="•"/>
              <a:defRPr/>
            </a:pPr>
            <a:r>
              <a:rPr lang="zh-CN" altLang="en-US" sz="2800" b="1" dirty="0" smtClean="0">
                <a:solidFill>
                  <a:schemeClr val="bg1"/>
                </a:solidFill>
                <a:latin typeface="宋体" panose="02010600030101010101" pitchFamily="2" charset="-122"/>
              </a:rPr>
              <a:t>单相反应─气相中</a:t>
            </a:r>
            <a:endParaRPr lang="zh-CN" altLang="en-US" sz="2800" b="1" dirty="0" smtClean="0">
              <a:solidFill>
                <a:schemeClr val="bg1"/>
              </a:solidFill>
              <a:latin typeface="宋体" panose="02010600030101010101" pitchFamily="2" charset="-122"/>
            </a:endParaRPr>
          </a:p>
          <a:p>
            <a:pPr marL="436880" lvl="3" indent="-33020" algn="just" eaLnBrk="1" hangingPunct="1">
              <a:spcBef>
                <a:spcPts val="325"/>
              </a:spcBef>
              <a:buClr>
                <a:schemeClr val="accent1"/>
              </a:buClr>
              <a:buFont typeface="Arial" panose="020B0604020202020204" pitchFamily="34" charset="0"/>
              <a:buChar char="–"/>
              <a:defRPr/>
            </a:pPr>
            <a:r>
              <a:rPr lang="zh-CN" altLang="en-US" sz="2400" b="1" dirty="0" smtClean="0">
                <a:solidFill>
                  <a:schemeClr val="bg1"/>
                </a:solidFill>
                <a:sym typeface="+mn-ea"/>
              </a:rPr>
              <a:t> 形成晶核</a:t>
            </a:r>
            <a:endParaRPr lang="zh-CN" altLang="en-US" sz="2400" b="1" dirty="0" smtClean="0">
              <a:solidFill>
                <a:schemeClr val="bg1"/>
              </a:solidFill>
            </a:endParaRPr>
          </a:p>
          <a:p>
            <a:pPr marL="436880" lvl="2" indent="-33020" algn="just" eaLnBrk="1" hangingPunct="1">
              <a:spcBef>
                <a:spcPts val="325"/>
              </a:spcBef>
              <a:buClr>
                <a:schemeClr val="accent1"/>
              </a:buClr>
              <a:buSzTx/>
              <a:buFont typeface="Arial" panose="020B0604020202020204" pitchFamily="34" charset="0"/>
              <a:buChar char="–"/>
              <a:defRPr/>
            </a:pPr>
            <a:r>
              <a:rPr lang="zh-CN" altLang="en-US" sz="2400" b="1" dirty="0" smtClean="0">
                <a:solidFill>
                  <a:schemeClr val="bg1"/>
                </a:solidFill>
              </a:rPr>
              <a:t>源的高温分解及其加合物</a:t>
            </a:r>
            <a:endParaRPr lang="zh-CN" altLang="en-US" sz="2190" b="1" dirty="0" smtClean="0">
              <a:solidFill>
                <a:schemeClr val="bg1"/>
              </a:solidFill>
            </a:endParaRPr>
          </a:p>
          <a:p>
            <a:pPr marL="436880" lvl="1" indent="-33020" algn="just" eaLnBrk="1" hangingPunct="1">
              <a:buFont typeface="Arial" panose="020B0604020202020204" pitchFamily="34" charset="0"/>
              <a:buChar char="–"/>
              <a:defRPr/>
            </a:pPr>
            <a:r>
              <a:rPr lang="zh-CN" altLang="en-US" sz="2400" b="1" dirty="0" smtClean="0">
                <a:solidFill>
                  <a:schemeClr val="bg1"/>
                </a:solidFill>
              </a:rPr>
              <a:t>复杂的激活反应</a:t>
            </a:r>
            <a:endParaRPr lang="zh-CN" altLang="en-US" sz="2400" b="1" dirty="0" smtClean="0">
              <a:solidFill>
                <a:schemeClr val="bg1"/>
              </a:solidFill>
            </a:endParaRPr>
          </a:p>
          <a:p>
            <a:pPr indent="-255905" algn="just" eaLnBrk="1" hangingPunct="1">
              <a:buFont typeface="Arial" panose="020B0604020202020204" pitchFamily="34" charset="0"/>
              <a:buChar char="•"/>
              <a:defRPr/>
            </a:pPr>
            <a:r>
              <a:rPr lang="zh-CN" altLang="en-US" sz="2800" b="1" dirty="0" smtClean="0">
                <a:solidFill>
                  <a:schemeClr val="bg1"/>
                </a:solidFill>
                <a:latin typeface="宋体" panose="02010600030101010101" pitchFamily="2" charset="-122"/>
              </a:rPr>
              <a:t>多相反应─衬底表面</a:t>
            </a:r>
            <a:endParaRPr lang="zh-CN" altLang="en-US" sz="2800" b="1" dirty="0" smtClean="0">
              <a:solidFill>
                <a:schemeClr val="bg1"/>
              </a:solidFill>
            </a:endParaRPr>
          </a:p>
          <a:p>
            <a:pPr marL="621030" lvl="1" algn="just" eaLnBrk="1" hangingPunct="1">
              <a:buFont typeface="Arial" panose="020B0604020202020204" pitchFamily="34" charset="0"/>
              <a:buChar char="–"/>
              <a:defRPr/>
            </a:pPr>
            <a:r>
              <a:rPr lang="zh-CN" altLang="en-US" sz="2400" b="1" dirty="0" smtClean="0">
                <a:solidFill>
                  <a:schemeClr val="bg1"/>
                </a:solidFill>
              </a:rPr>
              <a:t>台阶</a:t>
            </a:r>
            <a:r>
              <a:rPr lang="en-US" altLang="zh-CN" sz="2400" b="1" dirty="0" smtClean="0">
                <a:solidFill>
                  <a:schemeClr val="bg1"/>
                </a:solidFill>
              </a:rPr>
              <a:t>,</a:t>
            </a:r>
            <a:r>
              <a:rPr lang="zh-CN" altLang="en-US" sz="2400" b="1" dirty="0" smtClean="0">
                <a:solidFill>
                  <a:schemeClr val="bg1"/>
                </a:solidFill>
              </a:rPr>
              <a:t>结</a:t>
            </a:r>
            <a:r>
              <a:rPr lang="en-US" altLang="zh-CN" sz="2400" b="1" dirty="0" smtClean="0">
                <a:solidFill>
                  <a:schemeClr val="bg1"/>
                </a:solidFill>
              </a:rPr>
              <a:t>,</a:t>
            </a:r>
            <a:r>
              <a:rPr lang="zh-CN" altLang="en-US" sz="2400" b="1" dirty="0" smtClean="0">
                <a:solidFill>
                  <a:schemeClr val="bg1"/>
                </a:solidFill>
              </a:rPr>
              <a:t>及其引起的“缺陷”的性质和密度</a:t>
            </a:r>
            <a:endParaRPr lang="zh-CN" altLang="en-US" sz="2400" b="1" dirty="0" smtClean="0">
              <a:solidFill>
                <a:schemeClr val="bg1"/>
              </a:solidFill>
            </a:endParaRPr>
          </a:p>
          <a:p>
            <a:pPr marL="621030" lvl="1" algn="just" eaLnBrk="1" hangingPunct="1">
              <a:buFont typeface="Arial" panose="020B0604020202020204" pitchFamily="34" charset="0"/>
              <a:buChar char="–"/>
              <a:defRPr/>
            </a:pPr>
            <a:r>
              <a:rPr lang="zh-CN" altLang="en-US" sz="2400" b="1" dirty="0" smtClean="0">
                <a:solidFill>
                  <a:schemeClr val="bg1"/>
                </a:solidFill>
              </a:rPr>
              <a:t>源及其中间态的吸附和解吸作用</a:t>
            </a:r>
            <a:endParaRPr lang="zh-CN" altLang="en-US" sz="2400" b="1" dirty="0" smtClean="0">
              <a:solidFill>
                <a:schemeClr val="bg1"/>
              </a:solidFill>
            </a:endParaRPr>
          </a:p>
          <a:p>
            <a:pPr marL="621030" lvl="1" algn="just" eaLnBrk="1" hangingPunct="1">
              <a:buFont typeface="Arial" panose="020B0604020202020204" pitchFamily="34" charset="0"/>
              <a:buChar char="–"/>
              <a:defRPr/>
            </a:pPr>
            <a:r>
              <a:rPr lang="zh-CN" altLang="en-US" sz="2400" b="1" dirty="0" smtClean="0">
                <a:solidFill>
                  <a:schemeClr val="bg1"/>
                </a:solidFill>
              </a:rPr>
              <a:t>高温分解</a:t>
            </a:r>
            <a:r>
              <a:rPr lang="en-US" altLang="zh-CN" sz="2400" b="1" dirty="0" smtClean="0">
                <a:solidFill>
                  <a:schemeClr val="bg1"/>
                </a:solidFill>
              </a:rPr>
              <a:t>,</a:t>
            </a:r>
            <a:r>
              <a:rPr lang="zh-CN" altLang="en-US" sz="2400" b="1" dirty="0" smtClean="0">
                <a:solidFill>
                  <a:schemeClr val="bg1"/>
                </a:solidFill>
              </a:rPr>
              <a:t>包括复杂的激活反应</a:t>
            </a:r>
            <a:endParaRPr lang="zh-CN" altLang="en-US" sz="2400" b="1" dirty="0" smtClean="0">
              <a:solidFill>
                <a:schemeClr val="bg1"/>
              </a:solidFill>
            </a:endParaRPr>
          </a:p>
          <a:p>
            <a:pPr marL="621030" lvl="1" algn="just" eaLnBrk="1" hangingPunct="1">
              <a:buFont typeface="Arial" panose="020B0604020202020204" pitchFamily="34" charset="0"/>
              <a:buChar char="–"/>
              <a:defRPr/>
            </a:pPr>
            <a:r>
              <a:rPr lang="zh-CN" altLang="en-US" sz="2400" b="1" dirty="0" smtClean="0">
                <a:solidFill>
                  <a:schemeClr val="bg1"/>
                </a:solidFill>
              </a:rPr>
              <a:t>产物的吸附作用</a:t>
            </a:r>
            <a:endParaRPr lang="zh-CN" altLang="en-US" sz="2400" b="1" dirty="0" smtClean="0">
              <a:solidFill>
                <a:schemeClr val="bg1"/>
              </a:solidFill>
            </a:endParaRPr>
          </a:p>
          <a:p>
            <a:pPr indent="-255905" algn="just" eaLnBrk="1" hangingPunct="1">
              <a:buFont typeface="Arial" panose="020B0604020202020204" pitchFamily="34" charset="0"/>
              <a:buChar char="•"/>
              <a:defRPr/>
            </a:pPr>
            <a:endParaRPr lang="zh-CN" altLang="en-US" sz="2800" b="1" dirty="0" smtClean="0">
              <a:solidFill>
                <a:schemeClr val="bg1"/>
              </a:solidFill>
            </a:endParaRPr>
          </a:p>
        </p:txBody>
      </p:sp>
      <p:sp>
        <p:nvSpPr>
          <p:cNvPr id="50179"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247EF48-F1D5-4313-B474-D439220CBABF}" type="slidenum">
              <a:rPr lang="en-US" altLang="zh-CN" sz="1000" i="0"/>
            </a:fld>
            <a:endParaRPr lang="en-US" altLang="zh-CN" sz="1000" i="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a:xfrm>
            <a:off x="571499" y="214312"/>
            <a:ext cx="7772400" cy="785813"/>
          </a:xfrm>
        </p:spPr>
        <p:txBody>
          <a:bodyPr/>
          <a:lstStyle/>
          <a:p>
            <a:pPr>
              <a:defRPr/>
            </a:pPr>
            <a:r>
              <a:rPr lang="en-US" altLang="zh-CN" sz="3200" smtClean="0"/>
              <a:t>1.</a:t>
            </a:r>
            <a:r>
              <a:rPr lang="zh-CN" altLang="en-US" sz="3200" smtClean="0"/>
              <a:t>热力学（</a:t>
            </a:r>
            <a:r>
              <a:rPr lang="en-US" altLang="zh-CN" sz="3200" smtClean="0"/>
              <a:t>thermodynamics</a:t>
            </a:r>
            <a:r>
              <a:rPr lang="zh-CN" altLang="en-US" sz="3200" smtClean="0"/>
              <a:t>）</a:t>
            </a:r>
            <a:endParaRPr lang="zh-CN" altLang="en-US" sz="3200" smtClean="0"/>
          </a:p>
        </p:txBody>
      </p:sp>
      <p:sp>
        <p:nvSpPr>
          <p:cNvPr id="51202" name="内容占位符 2"/>
          <p:cNvSpPr>
            <a:spLocks noGrp="1" noChangeArrowheads="1"/>
          </p:cNvSpPr>
          <p:nvPr>
            <p:ph idx="1"/>
          </p:nvPr>
        </p:nvSpPr>
        <p:spPr>
          <a:xfrm>
            <a:off x="250825" y="1484313"/>
            <a:ext cx="8358188" cy="4105275"/>
          </a:xfrm>
        </p:spPr>
        <p:txBody>
          <a:bodyPr/>
          <a:lstStyle/>
          <a:p>
            <a:pPr>
              <a:buFontTx/>
              <a:buNone/>
            </a:pPr>
            <a:r>
              <a:rPr lang="zh-CN" altLang="en-US" sz="2400" smtClean="0"/>
              <a:t>热力学的作用：</a:t>
            </a:r>
            <a:endParaRPr lang="en-US" altLang="zh-CN" sz="2400" smtClean="0"/>
          </a:p>
          <a:p>
            <a:r>
              <a:rPr lang="zh-CN" altLang="en-US" sz="2400" smtClean="0"/>
              <a:t>外延生长是高度受控的相转变，因此热力学完全决定着所有生长过程的驱动力。确定最大生长速率。</a:t>
            </a:r>
            <a:endParaRPr lang="en-US" altLang="zh-CN" sz="2400" smtClean="0"/>
          </a:p>
          <a:p>
            <a:r>
              <a:rPr lang="zh-CN" altLang="en-US" sz="2400" smtClean="0"/>
              <a:t>确定合金的组分以及固体的化学配比，控制着本征缺陷，如空穴、空位和反位缺陷的浓度，决定着基质和掺杂剂两者的扩散系数。</a:t>
            </a:r>
            <a:endParaRPr lang="en-US" altLang="zh-CN" sz="2400" smtClean="0"/>
          </a:p>
          <a:p>
            <a:r>
              <a:rPr lang="zh-CN" altLang="en-US" sz="2400" smtClean="0"/>
              <a:t>限制着合金的两个（或多个）组分的互溶度。</a:t>
            </a:r>
            <a:endParaRPr lang="en-US" altLang="zh-CN" sz="2400" smtClean="0"/>
          </a:p>
          <a:p>
            <a:r>
              <a:rPr lang="zh-CN" altLang="en-US" sz="2400" smtClean="0"/>
              <a:t>合金无序和自然超晶格。</a:t>
            </a:r>
            <a:endParaRPr lang="en-US" altLang="zh-CN" sz="2400" smtClean="0"/>
          </a:p>
          <a:p>
            <a:r>
              <a:rPr lang="zh-CN" altLang="en-US" sz="2400" smtClean="0"/>
              <a:t>静态与外延生长时的表面重构。</a:t>
            </a:r>
            <a:endParaRPr lang="en-US" altLang="zh-CN" sz="2400" smtClean="0"/>
          </a:p>
        </p:txBody>
      </p:sp>
      <p:sp>
        <p:nvSpPr>
          <p:cNvPr id="2" name="灯片编号占位符 1"/>
          <p:cNvSpPr>
            <a:spLocks noGrp="1"/>
          </p:cNvSpPr>
          <p:nvPr>
            <p:ph type="sldNum" sz="quarter" idx="12"/>
          </p:nvPr>
        </p:nvSpPr>
        <p:spPr>
          <a:xfrm>
            <a:off x="8609013" y="6392863"/>
            <a:ext cx="366712" cy="365125"/>
          </a:xfrm>
        </p:spPr>
        <p:txBody>
          <a:bodyPr/>
          <a:lstStyle/>
          <a:p>
            <a:pPr>
              <a:defRPr/>
            </a:pPr>
            <a:fld id="{FB647C1B-B479-4A28-8913-FE6A7D004021}" type="slidenum">
              <a:rPr lang="en-US" altLang="zh-CN" i="0"/>
            </a:fld>
            <a:endParaRPr lang="en-US" altLang="zh-CN" i="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a:xfrm>
            <a:off x="457200" y="274636"/>
            <a:ext cx="8229600" cy="1143000"/>
          </a:xfrm>
        </p:spPr>
        <p:txBody>
          <a:bodyPr/>
          <a:lstStyle/>
          <a:p>
            <a:pPr>
              <a:defRPr/>
            </a:pPr>
            <a:r>
              <a:rPr lang="zh-CN" altLang="en-US" sz="3200" smtClean="0"/>
              <a:t>外延热力学</a:t>
            </a:r>
            <a:endParaRPr lang="zh-CN" altLang="en-US" sz="3200" smtClean="0"/>
          </a:p>
        </p:txBody>
      </p:sp>
      <p:sp>
        <p:nvSpPr>
          <p:cNvPr id="52226" name="内容占位符 2"/>
          <p:cNvSpPr>
            <a:spLocks noGrp="1" noChangeArrowheads="1"/>
          </p:cNvSpPr>
          <p:nvPr>
            <p:ph idx="1"/>
          </p:nvPr>
        </p:nvSpPr>
        <p:spPr/>
        <p:txBody>
          <a:bodyPr/>
          <a:lstStyle/>
          <a:p>
            <a:pPr>
              <a:buFontTx/>
              <a:buNone/>
            </a:pPr>
            <a:r>
              <a:rPr lang="zh-CN" altLang="en-US" sz="2400" smtClean="0"/>
              <a:t>外延热力学研究的基本目标就是确定恒定温度、压力下平衡体系中不同相的组分间的关系。平衡态被定义为单位摩尔的吉布斯自由能，</a:t>
            </a:r>
            <a:r>
              <a:rPr lang="en-US" altLang="zh-CN" sz="2400" smtClean="0"/>
              <a:t>G</a:t>
            </a:r>
            <a:r>
              <a:rPr lang="zh-CN" altLang="en-US" sz="2400" smtClean="0"/>
              <a:t>，的最小状态。</a:t>
            </a:r>
            <a:endParaRPr lang="en-US" altLang="zh-CN" sz="2400" smtClean="0"/>
          </a:p>
          <a:p>
            <a:pPr algn="ctr">
              <a:buFontTx/>
              <a:buNone/>
            </a:pPr>
            <a:r>
              <a:rPr lang="en-US" altLang="zh-CN" sz="2400" smtClean="0"/>
              <a:t>G = H</a:t>
            </a:r>
            <a:r>
              <a:rPr lang="zh-CN" altLang="zh-CN" sz="2400" smtClean="0"/>
              <a:t>－</a:t>
            </a:r>
            <a:r>
              <a:rPr lang="en-US" altLang="zh-CN" sz="2400" smtClean="0"/>
              <a:t>TS</a:t>
            </a:r>
            <a:r>
              <a:rPr lang="zh-CN" altLang="zh-CN" sz="2400" smtClean="0"/>
              <a:t>，</a:t>
            </a:r>
            <a:r>
              <a:rPr lang="en-US" altLang="zh-CN" sz="2400" smtClean="0"/>
              <a:t> </a:t>
            </a:r>
            <a:r>
              <a:rPr lang="zh-CN" altLang="en-US" sz="2400" smtClean="0"/>
              <a:t>（</a:t>
            </a:r>
            <a:r>
              <a:rPr lang="en-US" altLang="zh-CN" sz="2400" smtClean="0"/>
              <a:t>H</a:t>
            </a:r>
            <a:r>
              <a:rPr lang="zh-CN" altLang="zh-CN" sz="2400" smtClean="0"/>
              <a:t>焓，和</a:t>
            </a:r>
            <a:r>
              <a:rPr lang="en-US" altLang="zh-CN" sz="2400" smtClean="0"/>
              <a:t>S</a:t>
            </a:r>
            <a:r>
              <a:rPr lang="zh-CN" altLang="zh-CN" sz="2400" smtClean="0"/>
              <a:t>熵</a:t>
            </a:r>
            <a:r>
              <a:rPr lang="zh-CN" altLang="en-US" sz="2400" smtClean="0"/>
              <a:t>）</a:t>
            </a:r>
            <a:endParaRPr lang="en-US" altLang="zh-CN" sz="2400" smtClean="0"/>
          </a:p>
          <a:p>
            <a:r>
              <a:rPr lang="zh-CN" altLang="en-US" sz="2400" smtClean="0"/>
              <a:t>自由能</a:t>
            </a:r>
            <a:r>
              <a:rPr lang="en-US" altLang="zh-CN" sz="2400" smtClean="0"/>
              <a:t>G</a:t>
            </a:r>
            <a:r>
              <a:rPr lang="zh-CN" altLang="en-US" sz="2400" smtClean="0"/>
              <a:t>对组分</a:t>
            </a:r>
            <a:r>
              <a:rPr lang="en-US" altLang="zh-CN" sz="2400" smtClean="0"/>
              <a:t>i</a:t>
            </a:r>
            <a:r>
              <a:rPr lang="zh-CN" altLang="en-US" sz="2400" smtClean="0"/>
              <a:t>摩尔数的偏微分为组分</a:t>
            </a:r>
            <a:r>
              <a:rPr lang="en-US" altLang="zh-CN" sz="2400" smtClean="0"/>
              <a:t>i</a:t>
            </a:r>
            <a:r>
              <a:rPr lang="zh-CN" altLang="en-US" sz="2400" smtClean="0"/>
              <a:t>的化学势</a:t>
            </a:r>
            <a:endParaRPr lang="en-US" altLang="zh-CN" sz="2400" smtClean="0"/>
          </a:p>
          <a:p>
            <a:r>
              <a:rPr lang="en-US" altLang="zh-CN" sz="2400" smtClean="0">
                <a:sym typeface="Symbol" panose="05050102010706020507" pitchFamily="18" charset="2"/>
              </a:rPr>
              <a:t></a:t>
            </a:r>
            <a:r>
              <a:rPr lang="en-US" altLang="zh-CN" sz="2400" baseline="-25000" smtClean="0"/>
              <a:t>i</a:t>
            </a:r>
            <a:r>
              <a:rPr lang="en-US" altLang="zh-CN" sz="2400" smtClean="0"/>
              <a:t> =</a:t>
            </a:r>
            <a:r>
              <a:rPr lang="en-US" altLang="zh-CN" sz="2400" smtClean="0">
                <a:sym typeface="Symbol" panose="05050102010706020507" pitchFamily="18" charset="2"/>
              </a:rPr>
              <a:t></a:t>
            </a:r>
            <a:r>
              <a:rPr lang="en-US" altLang="zh-CN" sz="2400" baseline="30000" smtClean="0"/>
              <a:t>0</a:t>
            </a:r>
            <a:r>
              <a:rPr lang="en-US" altLang="zh-CN" sz="2400" baseline="-25000" smtClean="0"/>
              <a:t>i</a:t>
            </a:r>
            <a:r>
              <a:rPr lang="zh-CN" altLang="zh-CN" sz="2400" smtClean="0"/>
              <a:t>＋</a:t>
            </a:r>
            <a:r>
              <a:rPr lang="en-US" altLang="zh-CN" sz="2400" smtClean="0"/>
              <a:t>RT ln(P</a:t>
            </a:r>
            <a:r>
              <a:rPr lang="en-US" altLang="zh-CN" sz="2400" baseline="-25000" smtClean="0"/>
              <a:t>i</a:t>
            </a:r>
            <a:r>
              <a:rPr lang="en-US" altLang="zh-CN" sz="2400" smtClean="0"/>
              <a:t>/P </a:t>
            </a:r>
            <a:r>
              <a:rPr lang="en-US" altLang="zh-CN" sz="2400" baseline="30000" smtClean="0"/>
              <a:t>0</a:t>
            </a:r>
            <a:r>
              <a:rPr lang="en-US" altLang="zh-CN" sz="2400" baseline="-25000" smtClean="0"/>
              <a:t>i</a:t>
            </a:r>
            <a:r>
              <a:rPr lang="en-US" altLang="zh-CN" sz="2400" smtClean="0"/>
              <a:t>)</a:t>
            </a:r>
            <a:r>
              <a:rPr lang="zh-CN" altLang="zh-CN" sz="2400" smtClean="0"/>
              <a:t>，</a:t>
            </a:r>
            <a:endParaRPr lang="zh-CN" altLang="en-US" sz="2400" smtClean="0"/>
          </a:p>
        </p:txBody>
      </p:sp>
      <p:sp>
        <p:nvSpPr>
          <p:cNvPr id="2" name="灯片编号占位符 1"/>
          <p:cNvSpPr>
            <a:spLocks noGrp="1"/>
          </p:cNvSpPr>
          <p:nvPr>
            <p:ph type="sldNum" sz="quarter" idx="12"/>
          </p:nvPr>
        </p:nvSpPr>
        <p:spPr/>
        <p:txBody>
          <a:bodyPr/>
          <a:lstStyle/>
          <a:p>
            <a:pPr>
              <a:defRPr/>
            </a:pPr>
            <a:fld id="{9C80FDA1-2605-48F0-A0C9-E8ECFB51C3ED}" type="slidenum">
              <a:rPr lang="en-US" altLang="zh-CN"/>
            </a:fld>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
        <p:nvSpPr>
          <p:cNvPr id="4" name="标题 1"/>
          <p:cNvSpPr txBox="1"/>
          <p:nvPr/>
        </p:nvSpPr>
        <p:spPr>
          <a:xfrm>
            <a:off x="-62044" y="188640"/>
            <a:ext cx="9361040" cy="70642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lvl="1">
              <a:spcBef>
                <a:spcPts val="1000"/>
              </a:spcBef>
            </a:pPr>
            <a:r>
              <a:rPr lang="en-US" altLang="zh-CN" sz="3000" b="1" i="0" dirty="0" smtClean="0"/>
              <a:t>1.3.1</a:t>
            </a:r>
            <a:r>
              <a:rPr lang="zh-CN" altLang="en-US" sz="3000" b="1" i="0" dirty="0" smtClean="0"/>
              <a:t> </a:t>
            </a:r>
            <a:r>
              <a:rPr lang="en-US" altLang="zh-CN" sz="3000" b="1" i="0" dirty="0" smtClean="0">
                <a:sym typeface="+mn-ea"/>
              </a:rPr>
              <a:t>III-V</a:t>
            </a:r>
            <a:r>
              <a:rPr lang="zh-CN" altLang="en-US" sz="3000" b="1" i="0" dirty="0" smtClean="0">
                <a:sym typeface="+mn-ea"/>
              </a:rPr>
              <a:t>族氮化物科学技术问题</a:t>
            </a:r>
            <a:r>
              <a:rPr lang="en-US" altLang="zh-CN" sz="3000" b="1" i="0" dirty="0" smtClean="0">
                <a:sym typeface="+mn-ea"/>
              </a:rPr>
              <a:t>-</a:t>
            </a:r>
            <a:r>
              <a:rPr lang="zh-CN" altLang="en-US" sz="3000" b="1" i="0" dirty="0">
                <a:sym typeface="+mn-ea"/>
              </a:rPr>
              <a:t>高场电声子</a:t>
            </a:r>
            <a:r>
              <a:rPr lang="zh-CN" altLang="en-US" sz="3000" b="1" i="0" dirty="0" smtClean="0">
                <a:sym typeface="+mn-ea"/>
              </a:rPr>
              <a:t>作用</a:t>
            </a:r>
            <a:endParaRPr lang="en-US" altLang="zh-CN" sz="3000" i="0" dirty="0">
              <a:latin typeface="黑体" panose="02010609060101010101" pitchFamily="49" charset="-122"/>
              <a:ea typeface="黑体" panose="02010609060101010101" pitchFamily="49" charset="-122"/>
            </a:endParaRPr>
          </a:p>
        </p:txBody>
      </p:sp>
      <p:sp>
        <p:nvSpPr>
          <p:cNvPr id="5" name="文本框 4"/>
          <p:cNvSpPr txBox="1"/>
          <p:nvPr/>
        </p:nvSpPr>
        <p:spPr>
          <a:xfrm>
            <a:off x="702585" y="1052736"/>
            <a:ext cx="7831782" cy="4708981"/>
          </a:xfrm>
          <a:prstGeom prst="rect">
            <a:avLst/>
          </a:prstGeom>
          <a:noFill/>
        </p:spPr>
        <p:txBody>
          <a:bodyPr wrap="square" rtlCol="0">
            <a:spAutoFit/>
          </a:bodyPr>
          <a:lstStyle/>
          <a:p>
            <a:pPr>
              <a:lnSpc>
                <a:spcPct val="150000"/>
              </a:lnSpc>
            </a:pPr>
            <a:r>
              <a:rPr lang="zh-CN" altLang="zh-CN" sz="2000" i="0" dirty="0" smtClean="0"/>
              <a:t>随着</a:t>
            </a:r>
            <a:r>
              <a:rPr lang="zh-CN" altLang="zh-CN" sz="2000" i="0" dirty="0"/>
              <a:t>器件特征尺寸不断缩小到纳米尺度，沟道中的电场不断增加，强电场（高场）下的载流子输运行为对电子器件性能的影响日趋明显，器件工作性能已不能仅由沟道中载流子的低场输运性质决定，而是更多地取决于高场条件下热载流子的输运行为，特别是高场下的电声子相互作用规律，主要是热声子效应的</a:t>
            </a:r>
            <a:r>
              <a:rPr lang="zh-CN" altLang="zh-CN" sz="2000" i="0" dirty="0" smtClean="0"/>
              <a:t>影响</a:t>
            </a:r>
            <a:r>
              <a:rPr lang="zh-CN" altLang="en-US" sz="2000" i="0" dirty="0" smtClean="0"/>
              <a:t>。</a:t>
            </a:r>
            <a:endParaRPr lang="en-US" altLang="zh-CN" sz="2000" i="0" dirty="0" smtClean="0"/>
          </a:p>
          <a:p>
            <a:pPr>
              <a:lnSpc>
                <a:spcPct val="150000"/>
              </a:lnSpc>
            </a:pPr>
            <a:r>
              <a:rPr lang="en-US" altLang="zh-CN" sz="2000" i="0" dirty="0" err="1"/>
              <a:t>GaN</a:t>
            </a:r>
            <a:r>
              <a:rPr lang="zh-CN" altLang="zh-CN" sz="2000" i="0" dirty="0"/>
              <a:t>基功率电子器件在开关转换过程</a:t>
            </a:r>
            <a:r>
              <a:rPr lang="zh-CN" altLang="zh-CN" sz="2000" i="0" dirty="0" smtClean="0"/>
              <a:t>中会</a:t>
            </a:r>
            <a:r>
              <a:rPr lang="zh-CN" altLang="zh-CN" sz="2000" i="0" dirty="0"/>
              <a:t>经历外加高压导致的高电场状态。尤其是在</a:t>
            </a:r>
            <a:r>
              <a:rPr lang="en-US" altLang="zh-CN" sz="2000" i="0" dirty="0"/>
              <a:t>semi-on</a:t>
            </a:r>
            <a:r>
              <a:rPr lang="zh-CN" altLang="zh-CN" sz="2000" i="0" dirty="0"/>
              <a:t>阶段会同时面临瞬时（</a:t>
            </a:r>
            <a:r>
              <a:rPr lang="en-US" altLang="zh-CN" sz="2000" i="0" dirty="0"/>
              <a:t>ns</a:t>
            </a:r>
            <a:r>
              <a:rPr lang="zh-CN" altLang="zh-CN" sz="2000" i="0" dirty="0"/>
              <a:t>至</a:t>
            </a:r>
            <a:r>
              <a:rPr lang="en-US" altLang="zh-CN" sz="2000" i="0" dirty="0" err="1"/>
              <a:t>μs</a:t>
            </a:r>
            <a:r>
              <a:rPr lang="zh-CN" altLang="zh-CN" sz="2000" i="0" dirty="0"/>
              <a:t>量级）高压大电流的考验。这种情况下器件的工作性能更多地取决于高电场条件下热载流子</a:t>
            </a:r>
            <a:r>
              <a:rPr lang="en-US" altLang="zh-CN" sz="2000" i="0" dirty="0"/>
              <a:t>(</a:t>
            </a:r>
            <a:r>
              <a:rPr lang="zh-CN" altLang="zh-CN" sz="2000" i="0" dirty="0"/>
              <a:t>热电子</a:t>
            </a:r>
            <a:r>
              <a:rPr lang="en-US" altLang="zh-CN" sz="2000" i="0" dirty="0"/>
              <a:t>)</a:t>
            </a:r>
            <a:r>
              <a:rPr lang="zh-CN" altLang="zh-CN" sz="2000" i="0" dirty="0"/>
              <a:t>的输运行为。高场下器件的输出特性与</a:t>
            </a:r>
            <a:r>
              <a:rPr lang="en-US" altLang="zh-CN" sz="2000" i="0" dirty="0"/>
              <a:t>2DEG</a:t>
            </a:r>
            <a:r>
              <a:rPr lang="zh-CN" altLang="zh-CN" sz="2000" i="0" dirty="0"/>
              <a:t>沟道中热电子的能量弛豫和动量弛豫</a:t>
            </a:r>
            <a:r>
              <a:rPr lang="zh-CN" altLang="zh-CN" sz="2000" i="0" dirty="0" smtClean="0"/>
              <a:t>密切相关</a:t>
            </a:r>
            <a:r>
              <a:rPr lang="zh-CN" altLang="en-US" sz="2000" i="0" dirty="0" smtClean="0"/>
              <a:t>。</a:t>
            </a:r>
            <a:endParaRPr lang="zh-CN" altLang="en-US" sz="2000" i="0" dirty="0"/>
          </a:p>
        </p:txBody>
      </p:sp>
    </p:spTree>
  </p:cSld>
  <p:clrMapOvr>
    <a:masterClrMapping/>
  </p:clrMapOvr>
  <p:transition>
    <p:pull dir="ld"/>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a:xfrm>
            <a:off x="457200" y="274636"/>
            <a:ext cx="8229600" cy="1143000"/>
          </a:xfrm>
        </p:spPr>
        <p:txBody>
          <a:bodyPr/>
          <a:lstStyle/>
          <a:p>
            <a:pPr>
              <a:defRPr/>
            </a:pPr>
            <a:r>
              <a:rPr lang="zh-CN" altLang="en-US" sz="3600" smtClean="0"/>
              <a:t>常规溶解模型</a:t>
            </a:r>
            <a:endParaRPr lang="zh-CN" altLang="en-US" sz="3600" smtClean="0"/>
          </a:p>
        </p:txBody>
      </p:sp>
      <p:sp>
        <p:nvSpPr>
          <p:cNvPr id="53250" name="内容占位符 2"/>
          <p:cNvSpPr>
            <a:spLocks noGrp="1" noChangeArrowheads="1"/>
          </p:cNvSpPr>
          <p:nvPr>
            <p:ph idx="1"/>
          </p:nvPr>
        </p:nvSpPr>
        <p:spPr>
          <a:xfrm>
            <a:off x="457200" y="1481138"/>
            <a:ext cx="8229600" cy="4841875"/>
          </a:xfrm>
          <a:solidFill>
            <a:schemeClr val="bg1"/>
          </a:solidFill>
        </p:spPr>
        <p:txBody>
          <a:bodyPr/>
          <a:lstStyle/>
          <a:p>
            <a:r>
              <a:rPr lang="zh-CN" altLang="zh-CN" sz="2400" smtClean="0"/>
              <a:t>固溶体混合物自由能的最简单模型就是常规溶解模型。用来描述一种非理想的，但是由组分的随机排列所构成的溶液。两个附加的假定是：</a:t>
            </a:r>
            <a:endParaRPr lang="en-US" altLang="zh-CN" sz="2400" smtClean="0"/>
          </a:p>
          <a:p>
            <a:r>
              <a:rPr lang="zh-CN" altLang="zh-CN" sz="2400" smtClean="0"/>
              <a:t>（</a:t>
            </a:r>
            <a:r>
              <a:rPr lang="en-US" altLang="zh-CN" sz="2400" smtClean="0"/>
              <a:t>1</a:t>
            </a:r>
            <a:r>
              <a:rPr lang="zh-CN" altLang="zh-CN" sz="2400" smtClean="0"/>
              <a:t>）仅成对发生—即仅仅发生在最近邻原子对之间的组成原子之间的相互反应，</a:t>
            </a:r>
            <a:endParaRPr lang="en-US" altLang="zh-CN" sz="2400" smtClean="0"/>
          </a:p>
          <a:p>
            <a:r>
              <a:rPr lang="zh-CN" altLang="zh-CN" sz="2400" smtClean="0"/>
              <a:t>（</a:t>
            </a:r>
            <a:r>
              <a:rPr lang="en-US" altLang="zh-CN" sz="2400" smtClean="0"/>
              <a:t>2</a:t>
            </a:r>
            <a:r>
              <a:rPr lang="zh-CN" altLang="zh-CN" sz="2400" smtClean="0"/>
              <a:t>）原子驻留在晶格上，其中每一原子被</a:t>
            </a:r>
            <a:r>
              <a:rPr lang="en-US" altLang="zh-CN" sz="2400" smtClean="0"/>
              <a:t>Z</a:t>
            </a:r>
            <a:r>
              <a:rPr lang="zh-CN" altLang="zh-CN" sz="2400" smtClean="0"/>
              <a:t>个相邻原子所包围。对于只有</a:t>
            </a:r>
            <a:r>
              <a:rPr lang="en-US" altLang="zh-CN" sz="2400" smtClean="0"/>
              <a:t>A</a:t>
            </a:r>
            <a:r>
              <a:rPr lang="zh-CN" altLang="zh-CN" sz="2400" smtClean="0"/>
              <a:t>和</a:t>
            </a:r>
            <a:r>
              <a:rPr lang="en-US" altLang="zh-CN" sz="2400" smtClean="0"/>
              <a:t>C</a:t>
            </a:r>
            <a:r>
              <a:rPr lang="zh-CN" altLang="zh-CN" sz="2400" smtClean="0"/>
              <a:t>原子构成的溶液，最近邻键能被指定为</a:t>
            </a:r>
            <a:r>
              <a:rPr lang="en-US" altLang="zh-CN" sz="2400" i="1" smtClean="0"/>
              <a:t>H</a:t>
            </a:r>
            <a:r>
              <a:rPr lang="en-US" altLang="zh-CN" sz="2400" baseline="-25000" smtClean="0"/>
              <a:t>AC</a:t>
            </a:r>
            <a:r>
              <a:rPr lang="zh-CN" altLang="zh-CN" sz="2400" smtClean="0"/>
              <a:t>、</a:t>
            </a:r>
            <a:r>
              <a:rPr lang="en-US" altLang="zh-CN" sz="2400" i="1" smtClean="0"/>
              <a:t>H</a:t>
            </a:r>
            <a:r>
              <a:rPr lang="en-US" altLang="zh-CN" sz="2400" baseline="-25000" smtClean="0"/>
              <a:t>AA</a:t>
            </a:r>
            <a:r>
              <a:rPr lang="zh-CN" altLang="zh-CN" sz="2400" smtClean="0"/>
              <a:t>和</a:t>
            </a:r>
            <a:r>
              <a:rPr lang="en-US" altLang="zh-CN" sz="2400" i="1" smtClean="0"/>
              <a:t>H</a:t>
            </a:r>
            <a:r>
              <a:rPr lang="en-US" altLang="zh-CN" sz="2400" baseline="-25000" smtClean="0"/>
              <a:t>CC</a:t>
            </a:r>
            <a:r>
              <a:rPr lang="zh-CN" altLang="zh-CN" sz="2400" smtClean="0"/>
              <a:t>。通常认为键能是“化学”能的总和，常常与由于电负性不同引起电荷的转移有关，而“应变”能与由于组成原子的尺寸不同引起晶格畸变有关。</a:t>
            </a:r>
            <a:endParaRPr lang="zh-CN" altLang="zh-CN" sz="2400" smtClean="0"/>
          </a:p>
          <a:p>
            <a:r>
              <a:rPr lang="zh-CN" altLang="en-US" sz="2400" smtClean="0"/>
              <a:t>作为纯经验模型，对半导体热力学的解释困难，但是结合实验数据，可以用它插入和外推相图信息。</a:t>
            </a:r>
            <a:endParaRPr lang="zh-CN" altLang="en-US" sz="2400" smtClean="0"/>
          </a:p>
        </p:txBody>
      </p:sp>
      <p:sp>
        <p:nvSpPr>
          <p:cNvPr id="2" name="灯片编号占位符 1"/>
          <p:cNvSpPr>
            <a:spLocks noGrp="1"/>
          </p:cNvSpPr>
          <p:nvPr>
            <p:ph type="sldNum" sz="quarter" idx="12"/>
          </p:nvPr>
        </p:nvSpPr>
        <p:spPr/>
        <p:txBody>
          <a:bodyPr/>
          <a:lstStyle/>
          <a:p>
            <a:pPr>
              <a:defRPr/>
            </a:pPr>
            <a:fld id="{6722A91A-41F3-4053-8A78-12D89318EAAF}" type="slidenum">
              <a:rPr lang="en-US" altLang="zh-CN" i="0"/>
            </a:fld>
            <a:endParaRPr lang="en-US" altLang="zh-CN" i="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a:xfrm>
            <a:off x="457200" y="274636"/>
            <a:ext cx="8229600" cy="1143000"/>
          </a:xfrm>
        </p:spPr>
        <p:txBody>
          <a:bodyPr/>
          <a:lstStyle/>
          <a:p>
            <a:pPr>
              <a:defRPr/>
            </a:pPr>
            <a:r>
              <a:rPr lang="zh-CN" altLang="zh-CN" sz="3600" smtClean="0"/>
              <a:t>半导体固溶体中的键合作用</a:t>
            </a:r>
            <a:endParaRPr lang="zh-CN" altLang="en-US" sz="3600" smtClean="0"/>
          </a:p>
        </p:txBody>
      </p:sp>
      <p:sp>
        <p:nvSpPr>
          <p:cNvPr id="54274" name="内容占位符 2"/>
          <p:cNvSpPr>
            <a:spLocks noGrp="1" noChangeArrowheads="1"/>
          </p:cNvSpPr>
          <p:nvPr>
            <p:ph idx="1"/>
          </p:nvPr>
        </p:nvSpPr>
        <p:spPr>
          <a:xfrm>
            <a:off x="506730" y="1432560"/>
            <a:ext cx="7886700" cy="4351338"/>
          </a:xfrm>
          <a:solidFill>
            <a:schemeClr val="bg1"/>
          </a:solidFill>
        </p:spPr>
        <p:txBody>
          <a:bodyPr>
            <a:normAutofit lnSpcReduction="10000"/>
          </a:bodyPr>
          <a:lstStyle/>
          <a:p>
            <a:pPr>
              <a:lnSpc>
                <a:spcPct val="150000"/>
              </a:lnSpc>
            </a:pPr>
            <a:r>
              <a:rPr lang="zh-CN" altLang="zh-CN" sz="2400" smtClean="0"/>
              <a:t>常规溶解模型预期不能提供对半导体混合溶液热力学的重要物理解释。</a:t>
            </a:r>
            <a:endParaRPr lang="en-US" altLang="zh-CN" sz="2400" smtClean="0"/>
          </a:p>
          <a:p>
            <a:pPr>
              <a:lnSpc>
                <a:spcPct val="150000"/>
              </a:lnSpc>
            </a:pPr>
            <a:r>
              <a:rPr lang="zh-CN" altLang="en-US" sz="2400" smtClean="0"/>
              <a:t>半导体的晶体结构在固体中是由键的形式明确表示的。金刚石结构最近邻数较低是因为每个原子仅需要</a:t>
            </a:r>
            <a:r>
              <a:rPr lang="en-US" altLang="zh-CN" sz="2400" smtClean="0"/>
              <a:t>4</a:t>
            </a:r>
            <a:r>
              <a:rPr lang="zh-CN" altLang="en-US" sz="2400" smtClean="0"/>
              <a:t>个近邻形成共价键，这种共价键是每一原子完成其成键轨道所必须的。</a:t>
            </a:r>
            <a:r>
              <a:rPr lang="en-US" altLang="zh-CN" sz="2400" smtClean="0"/>
              <a:t>Sp</a:t>
            </a:r>
            <a:r>
              <a:rPr lang="en-US" altLang="zh-CN" sz="2400" baseline="30000" smtClean="0"/>
              <a:t>3</a:t>
            </a:r>
            <a:r>
              <a:rPr lang="en-US" altLang="zh-CN" sz="2400" smtClean="0"/>
              <a:t>-</a:t>
            </a:r>
            <a:r>
              <a:rPr lang="zh-CN" altLang="en-US" sz="2400" smtClean="0"/>
              <a:t>杂化轨道形成相互具有约</a:t>
            </a:r>
            <a:r>
              <a:rPr lang="en-US" altLang="zh-CN" sz="2400" smtClean="0"/>
              <a:t>110º</a:t>
            </a:r>
            <a:r>
              <a:rPr lang="zh-CN" altLang="en-US" sz="2400" smtClean="0"/>
              <a:t>的四面体角。这样的共价键很强的弯曲力特征是形成稳定开放结构且防止它们倒塌堆积的原因。</a:t>
            </a:r>
            <a:endParaRPr lang="zh-CN" altLang="en-US" sz="2400" smtClean="0"/>
          </a:p>
        </p:txBody>
      </p:sp>
      <p:sp>
        <p:nvSpPr>
          <p:cNvPr id="2" name="灯片编号占位符 1"/>
          <p:cNvSpPr>
            <a:spLocks noGrp="1"/>
          </p:cNvSpPr>
          <p:nvPr>
            <p:ph type="sldNum" sz="quarter" idx="12"/>
          </p:nvPr>
        </p:nvSpPr>
        <p:spPr/>
        <p:txBody>
          <a:bodyPr/>
          <a:lstStyle/>
          <a:p>
            <a:pPr>
              <a:defRPr/>
            </a:pPr>
            <a:fld id="{406516D8-C14D-465C-A349-F7E19221EF37}" type="slidenum">
              <a:rPr lang="en-US" altLang="zh-CN" i="0"/>
            </a:fld>
            <a:endParaRPr lang="en-US" altLang="zh-CN" i="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内容占位符 2"/>
          <p:cNvSpPr>
            <a:spLocks noGrp="1" noChangeArrowheads="1"/>
          </p:cNvSpPr>
          <p:nvPr>
            <p:ph idx="1"/>
          </p:nvPr>
        </p:nvSpPr>
        <p:spPr>
          <a:xfrm>
            <a:off x="323850" y="620713"/>
            <a:ext cx="8640763" cy="4968875"/>
          </a:xfrm>
        </p:spPr>
        <p:txBody>
          <a:bodyPr/>
          <a:lstStyle/>
          <a:p>
            <a:pPr>
              <a:lnSpc>
                <a:spcPct val="150000"/>
              </a:lnSpc>
            </a:pPr>
            <a:r>
              <a:rPr lang="zh-CN" altLang="zh-CN" sz="2400" smtClean="0"/>
              <a:t>半导体合金被描述成虚拟晶体近似（</a:t>
            </a:r>
            <a:r>
              <a:rPr lang="en-US" altLang="zh-CN" sz="2400" smtClean="0"/>
              <a:t>VCA</a:t>
            </a:r>
            <a:r>
              <a:rPr lang="zh-CN" altLang="zh-CN" sz="2400" smtClean="0"/>
              <a:t>），此时原子所处的晶格是均匀的；即，个体键发生畸变而形成一个微观均衡的固溶体。</a:t>
            </a:r>
            <a:r>
              <a:rPr lang="en-US" altLang="zh-CN" sz="2400" smtClean="0"/>
              <a:t>Vegard</a:t>
            </a:r>
            <a:r>
              <a:rPr lang="zh-CN" altLang="zh-CN" sz="2400" smtClean="0"/>
              <a:t>定律描述出晶格常数对固体组分的线性依赖关系也相当准确。</a:t>
            </a:r>
            <a:endParaRPr lang="en-US" altLang="zh-CN" sz="2400" smtClean="0"/>
          </a:p>
          <a:p>
            <a:pPr>
              <a:lnSpc>
                <a:spcPct val="150000"/>
              </a:lnSpc>
            </a:pPr>
            <a:r>
              <a:rPr lang="zh-CN" altLang="zh-CN" sz="2400" smtClean="0"/>
              <a:t>对于</a:t>
            </a:r>
            <a:r>
              <a:rPr lang="en-US" altLang="zh-CN" sz="2400" smtClean="0"/>
              <a:t>GaInAs</a:t>
            </a:r>
            <a:r>
              <a:rPr lang="zh-CN" altLang="zh-CN" sz="2400" smtClean="0"/>
              <a:t>半导体合金的一个完全不曾预料的特性：与</a:t>
            </a:r>
            <a:r>
              <a:rPr lang="en-US" altLang="zh-CN" sz="2400" smtClean="0"/>
              <a:t>VCA</a:t>
            </a:r>
            <a:r>
              <a:rPr lang="zh-CN" altLang="zh-CN" sz="2400" smtClean="0"/>
              <a:t>模型所预期的平均值相比，合金中键长变化更接近类似于纯二元化合物的键长变化。一般说，这些结果是典型的</a:t>
            </a:r>
            <a:r>
              <a:rPr lang="en-US" altLang="zh-CN" sz="2400" smtClean="0"/>
              <a:t>III/V</a:t>
            </a:r>
            <a:r>
              <a:rPr lang="zh-CN" altLang="zh-CN" sz="2400" smtClean="0"/>
              <a:t>族和</a:t>
            </a:r>
            <a:r>
              <a:rPr lang="en-US" altLang="zh-CN" sz="2400" smtClean="0"/>
              <a:t>II/VI</a:t>
            </a:r>
            <a:r>
              <a:rPr lang="zh-CN" altLang="zh-CN" sz="2400" smtClean="0"/>
              <a:t>族合金的行为。</a:t>
            </a:r>
            <a:endParaRPr lang="en-US" altLang="zh-CN" sz="2400" smtClean="0"/>
          </a:p>
        </p:txBody>
      </p:sp>
      <p:sp>
        <p:nvSpPr>
          <p:cNvPr id="2" name="灯片编号占位符 1"/>
          <p:cNvSpPr>
            <a:spLocks noGrp="1"/>
          </p:cNvSpPr>
          <p:nvPr>
            <p:ph type="sldNum" sz="quarter" idx="12"/>
          </p:nvPr>
        </p:nvSpPr>
        <p:spPr/>
        <p:txBody>
          <a:bodyPr/>
          <a:lstStyle/>
          <a:p>
            <a:pPr>
              <a:defRPr/>
            </a:pPr>
            <a:fld id="{8AE1A00E-A5D6-461F-8805-F91D19E260B5}" type="slidenum">
              <a:rPr lang="en-US" altLang="zh-CN" i="0"/>
            </a:fld>
            <a:endParaRPr lang="en-US" altLang="zh-CN" i="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1" name="Picture 2" descr="figure 2"/>
          <p:cNvPicPr>
            <a:picLocks noChangeAspect="1" noChangeArrowheads="1"/>
          </p:cNvPicPr>
          <p:nvPr/>
        </p:nvPicPr>
        <p:blipFill>
          <a:blip r:embed="rId1">
            <a:lum contrast="20000"/>
            <a:extLst>
              <a:ext uri="{28A0092B-C50C-407E-A947-70E740481C1C}">
                <a14:useLocalDpi xmlns:a14="http://schemas.microsoft.com/office/drawing/2010/main" val="0"/>
              </a:ext>
            </a:extLst>
          </a:blip>
          <a:srcRect/>
          <a:stretch>
            <a:fillRect/>
          </a:stretch>
        </p:blipFill>
        <p:spPr bwMode="auto">
          <a:xfrm>
            <a:off x="0" y="2636838"/>
            <a:ext cx="6146800" cy="371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2" name="矩形 4"/>
          <p:cNvSpPr>
            <a:spLocks noChangeArrowheads="1"/>
          </p:cNvSpPr>
          <p:nvPr/>
        </p:nvSpPr>
        <p:spPr bwMode="auto">
          <a:xfrm>
            <a:off x="323850" y="476250"/>
            <a:ext cx="532765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zh-CN" b="1" i="0"/>
              <a:t>价力场（</a:t>
            </a:r>
            <a:r>
              <a:rPr lang="en-US" altLang="zh-CN" b="1" i="0"/>
              <a:t>VFF</a:t>
            </a:r>
            <a:r>
              <a:rPr lang="zh-CN" altLang="zh-CN" b="1" i="0"/>
              <a:t>）模型来解释</a:t>
            </a:r>
            <a:r>
              <a:rPr lang="en-US" altLang="zh-CN" b="1" i="0"/>
              <a:t>GaInAs</a:t>
            </a:r>
            <a:r>
              <a:rPr lang="zh-CN" altLang="zh-CN" b="1" i="0"/>
              <a:t>行为。原子间的相互作用被认为完全是由于应变（即，键的伸长和弯曲）所致。对于合金</a:t>
            </a:r>
            <a:r>
              <a:rPr lang="en-US" altLang="zh-CN" b="1" i="0"/>
              <a:t>AC-BC</a:t>
            </a:r>
            <a:r>
              <a:rPr lang="zh-CN" altLang="zh-CN" b="1" i="0"/>
              <a:t>的最简单的</a:t>
            </a:r>
            <a:r>
              <a:rPr lang="en-US" altLang="zh-CN" b="1" i="0"/>
              <a:t>VFF</a:t>
            </a:r>
            <a:r>
              <a:rPr lang="zh-CN" altLang="zh-CN" b="1" i="0"/>
              <a:t>计算形式是假定晶格是由五种类型四面体构成的。</a:t>
            </a:r>
            <a:endParaRPr lang="zh-CN" altLang="en-US" b="1" i="0"/>
          </a:p>
        </p:txBody>
      </p:sp>
      <p:pic>
        <p:nvPicPr>
          <p:cNvPr id="56323" name="Picture 3" descr="figure 2"/>
          <p:cNvPicPr>
            <a:picLocks noChangeAspect="1" noChangeArrowheads="1"/>
          </p:cNvPicPr>
          <p:nvPr/>
        </p:nvPicPr>
        <p:blipFill>
          <a:blip r:embed="rId2">
            <a:lum contrast="20000"/>
            <a:extLst>
              <a:ext uri="{28A0092B-C50C-407E-A947-70E740481C1C}">
                <a14:useLocalDpi xmlns:a14="http://schemas.microsoft.com/office/drawing/2010/main" val="0"/>
              </a:ext>
            </a:extLst>
          </a:blip>
          <a:srcRect l="5354" r="10757"/>
          <a:stretch>
            <a:fillRect/>
          </a:stretch>
        </p:blipFill>
        <p:spPr bwMode="auto">
          <a:xfrm>
            <a:off x="5759450" y="620713"/>
            <a:ext cx="3384550" cy="396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4" name="TextBox 4"/>
          <p:cNvSpPr txBox="1">
            <a:spLocks noChangeArrowheads="1"/>
          </p:cNvSpPr>
          <p:nvPr/>
        </p:nvSpPr>
        <p:spPr bwMode="auto">
          <a:xfrm>
            <a:off x="6156325" y="4724400"/>
            <a:ext cx="2736850"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altLang="zh-CN" i="0"/>
              <a:t>GaInAs</a:t>
            </a:r>
            <a:r>
              <a:rPr lang="zh-CN" altLang="zh-CN" i="0"/>
              <a:t>体系中测得的键长作为固体组分的函数</a:t>
            </a:r>
            <a:endParaRPr lang="zh-CN" altLang="en-US" i="0"/>
          </a:p>
        </p:txBody>
      </p:sp>
      <p:sp>
        <p:nvSpPr>
          <p:cNvPr id="2" name="灯片编号占位符 1"/>
          <p:cNvSpPr>
            <a:spLocks noGrp="1"/>
          </p:cNvSpPr>
          <p:nvPr>
            <p:ph type="sldNum" sz="quarter" idx="12"/>
          </p:nvPr>
        </p:nvSpPr>
        <p:spPr/>
        <p:txBody>
          <a:bodyPr/>
          <a:lstStyle/>
          <a:p>
            <a:pPr>
              <a:defRPr/>
            </a:pPr>
            <a:fld id="{AF5890F2-8420-45BC-B61C-B7910B501E53}" type="slidenum">
              <a:rPr lang="en-US" altLang="zh-CN" i="0"/>
            </a:fld>
            <a:endParaRPr lang="en-US" altLang="zh-CN" i="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内容占位符 2"/>
          <p:cNvSpPr>
            <a:spLocks noGrp="1" noChangeArrowheads="1"/>
          </p:cNvSpPr>
          <p:nvPr>
            <p:ph idx="1"/>
          </p:nvPr>
        </p:nvSpPr>
        <p:spPr>
          <a:xfrm>
            <a:off x="357188" y="428625"/>
            <a:ext cx="8643937" cy="6215063"/>
          </a:xfrm>
        </p:spPr>
        <p:txBody>
          <a:bodyPr/>
          <a:lstStyle/>
          <a:p>
            <a:pPr>
              <a:lnSpc>
                <a:spcPct val="150000"/>
              </a:lnSpc>
              <a:buFontTx/>
              <a:buNone/>
            </a:pPr>
            <a:r>
              <a:rPr lang="zh-CN" altLang="en-US" sz="2400" smtClean="0"/>
              <a:t>第一性原理混合焓模型：第一性原理通常是跟计算联系在一起的，是指在进行计算的时候除了告诉程序所使用的原子和他们的位置外，没有其他的实验的，经验的或者半经验的参量，且具有很好的移植性。采用这些量子力学计算，可进行半导体固溶体的热力学计算，没有任何近似。总能量最低限计算是基于整个复杂的能带结构。用贋势微扰方法也可计算得到</a:t>
            </a:r>
            <a:r>
              <a:rPr lang="en-US" altLang="zh-CN" sz="2400" smtClean="0"/>
              <a:t>InGaN</a:t>
            </a:r>
            <a:r>
              <a:rPr lang="zh-CN" altLang="en-US" sz="2400" smtClean="0"/>
              <a:t>、</a:t>
            </a:r>
            <a:r>
              <a:rPr lang="en-US" altLang="zh-CN" sz="2400" smtClean="0"/>
              <a:t>InAlN</a:t>
            </a:r>
            <a:r>
              <a:rPr lang="zh-CN" altLang="en-US" sz="2400" smtClean="0"/>
              <a:t>、及</a:t>
            </a:r>
            <a:r>
              <a:rPr lang="en-US" altLang="zh-CN" sz="2400" smtClean="0"/>
              <a:t>AlGaN</a:t>
            </a:r>
            <a:r>
              <a:rPr lang="zh-CN" altLang="en-US" sz="2400" smtClean="0"/>
              <a:t>合金的混合焓。</a:t>
            </a:r>
            <a:endParaRPr lang="en-US" altLang="zh-CN" sz="2400" smtClean="0"/>
          </a:p>
        </p:txBody>
      </p:sp>
      <p:sp>
        <p:nvSpPr>
          <p:cNvPr id="2" name="灯片编号占位符 1"/>
          <p:cNvSpPr>
            <a:spLocks noGrp="1"/>
          </p:cNvSpPr>
          <p:nvPr>
            <p:ph type="sldNum" sz="quarter" idx="12"/>
          </p:nvPr>
        </p:nvSpPr>
        <p:spPr/>
        <p:txBody>
          <a:bodyPr/>
          <a:lstStyle/>
          <a:p>
            <a:pPr>
              <a:defRPr/>
            </a:pPr>
            <a:fld id="{BC9B303B-578F-42AE-9745-90558B3D386D}" type="slidenum">
              <a:rPr lang="en-US" altLang="zh-CN" i="0"/>
            </a:fld>
            <a:endParaRPr lang="en-US" altLang="zh-CN" i="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内容占位符 2"/>
          <p:cNvSpPr>
            <a:spLocks noGrp="1" noChangeArrowheads="1"/>
          </p:cNvSpPr>
          <p:nvPr>
            <p:ph idx="1"/>
          </p:nvPr>
        </p:nvSpPr>
        <p:spPr>
          <a:xfrm>
            <a:off x="428625" y="833438"/>
            <a:ext cx="8464550" cy="5667375"/>
          </a:xfrm>
        </p:spPr>
        <p:txBody>
          <a:bodyPr/>
          <a:lstStyle/>
          <a:p>
            <a:pPr>
              <a:buFontTx/>
              <a:buNone/>
            </a:pPr>
            <a:r>
              <a:rPr lang="zh-CN" altLang="en-US" sz="2400" b="1" smtClean="0"/>
              <a:t>外延生长的热力学驱动力</a:t>
            </a:r>
            <a:endParaRPr lang="en-US" altLang="zh-CN" sz="2400" smtClean="0"/>
          </a:p>
          <a:p>
            <a:pPr>
              <a:buFontTx/>
              <a:buNone/>
            </a:pPr>
            <a:r>
              <a:rPr lang="zh-CN" altLang="en-US" sz="2400" smtClean="0">
                <a:sym typeface="Symbol" panose="05050102010706020507" pitchFamily="18" charset="2"/>
              </a:rPr>
              <a:t>对于简单过程</a:t>
            </a:r>
            <a:r>
              <a:rPr lang="en-US" altLang="zh-CN" sz="2400" smtClean="0">
                <a:sym typeface="Symbol" panose="05050102010706020507" pitchFamily="18" charset="2"/>
              </a:rPr>
              <a:t>A</a:t>
            </a:r>
            <a:r>
              <a:rPr lang="en-US" altLang="zh-CN" sz="2400" smtClean="0">
                <a:sym typeface="Wingdings" panose="05000000000000000000" pitchFamily="2" charset="2"/>
              </a:rPr>
              <a:t>&lt;----&gt;B </a:t>
            </a:r>
            <a:r>
              <a:rPr lang="zh-CN" altLang="en-US" sz="2400" smtClean="0">
                <a:sym typeface="Wingdings" panose="05000000000000000000" pitchFamily="2" charset="2"/>
              </a:rPr>
              <a:t>，非平衡条件下系统恢复平衡的驱动力为：</a:t>
            </a:r>
            <a:endParaRPr lang="en-US" altLang="zh-CN" sz="2400" smtClean="0">
              <a:sym typeface="Symbol" panose="05050102010706020507" pitchFamily="18" charset="2"/>
            </a:endParaRPr>
          </a:p>
          <a:p>
            <a:pPr>
              <a:buFontTx/>
              <a:buNone/>
            </a:pPr>
            <a:r>
              <a:rPr lang="en-US" altLang="zh-CN" sz="2400" smtClean="0">
                <a:sym typeface="Symbol" panose="05050102010706020507" pitchFamily="18" charset="2"/>
              </a:rPr>
              <a:t></a:t>
            </a:r>
            <a:r>
              <a:rPr lang="en-US" altLang="zh-CN" sz="2400" i="1" smtClean="0">
                <a:sym typeface="Symbol" panose="05050102010706020507" pitchFamily="18" charset="2"/>
              </a:rPr>
              <a:t></a:t>
            </a:r>
            <a:r>
              <a:rPr lang="en-US" altLang="zh-CN" sz="2400" smtClean="0"/>
              <a:t> = </a:t>
            </a:r>
            <a:r>
              <a:rPr lang="en-US" altLang="zh-CN" sz="2400" i="1" smtClean="0">
                <a:sym typeface="Symbol" panose="05050102010706020507" pitchFamily="18" charset="2"/>
              </a:rPr>
              <a:t></a:t>
            </a:r>
            <a:r>
              <a:rPr lang="en-US" altLang="zh-CN" sz="2400" baseline="-25000" smtClean="0"/>
              <a:t>B</a:t>
            </a:r>
            <a:r>
              <a:rPr lang="zh-CN" altLang="en-US" sz="2400" smtClean="0"/>
              <a:t>－</a:t>
            </a:r>
            <a:r>
              <a:rPr lang="en-US" altLang="zh-CN" sz="2400" i="1" smtClean="0">
                <a:sym typeface="Symbol" panose="05050102010706020507" pitchFamily="18" charset="2"/>
              </a:rPr>
              <a:t></a:t>
            </a:r>
            <a:r>
              <a:rPr lang="en-US" altLang="zh-CN" sz="2400" baseline="-25000" smtClean="0"/>
              <a:t>A</a:t>
            </a:r>
            <a:r>
              <a:rPr lang="en-US" altLang="zh-CN" sz="2400" smtClean="0"/>
              <a:t>=RTln (</a:t>
            </a:r>
            <a:r>
              <a:rPr lang="en-US" altLang="zh-CN" sz="2400" i="1" smtClean="0"/>
              <a:t>a</a:t>
            </a:r>
            <a:r>
              <a:rPr lang="en-US" altLang="zh-CN" sz="2400" baseline="30000" smtClean="0"/>
              <a:t>e</a:t>
            </a:r>
            <a:r>
              <a:rPr lang="en-US" altLang="zh-CN" sz="2400" baseline="-25000" smtClean="0"/>
              <a:t>A</a:t>
            </a:r>
            <a:r>
              <a:rPr lang="en-US" altLang="zh-CN" sz="2400" i="1" smtClean="0"/>
              <a:t>a</a:t>
            </a:r>
            <a:r>
              <a:rPr lang="en-US" altLang="zh-CN" sz="2400" baseline="-25000" smtClean="0"/>
              <a:t>B</a:t>
            </a:r>
            <a:r>
              <a:rPr lang="en-US" altLang="zh-CN" sz="2400" smtClean="0"/>
              <a:t>/</a:t>
            </a:r>
            <a:r>
              <a:rPr lang="en-US" altLang="zh-CN" sz="2400" i="1" smtClean="0"/>
              <a:t>a</a:t>
            </a:r>
            <a:r>
              <a:rPr lang="en-US" altLang="zh-CN" sz="2400" baseline="-25000" smtClean="0"/>
              <a:t>A</a:t>
            </a:r>
            <a:r>
              <a:rPr lang="en-US" altLang="zh-CN" sz="2400" i="1" smtClean="0"/>
              <a:t>a</a:t>
            </a:r>
            <a:r>
              <a:rPr lang="en-US" altLang="zh-CN" sz="2400" baseline="30000" smtClean="0"/>
              <a:t>e</a:t>
            </a:r>
            <a:r>
              <a:rPr lang="en-US" altLang="zh-CN" sz="2400" baseline="-25000" smtClean="0"/>
              <a:t>B</a:t>
            </a:r>
            <a:r>
              <a:rPr lang="en-US" altLang="zh-CN" sz="2400" smtClean="0"/>
              <a:t>)</a:t>
            </a:r>
            <a:r>
              <a:rPr lang="zh-CN" altLang="en-US" sz="2400" smtClean="0"/>
              <a:t>，其中</a:t>
            </a:r>
            <a:r>
              <a:rPr lang="en-US" altLang="zh-CN" sz="2400" smtClean="0">
                <a:sym typeface="Symbol" panose="05050102010706020507" pitchFamily="18" charset="2"/>
              </a:rPr>
              <a:t></a:t>
            </a:r>
            <a:r>
              <a:rPr lang="en-US" altLang="zh-CN" sz="2400" baseline="-25000" smtClean="0"/>
              <a:t>A</a:t>
            </a:r>
            <a:r>
              <a:rPr lang="zh-CN" altLang="en-US" sz="2400" baseline="-25000" smtClean="0"/>
              <a:t>，</a:t>
            </a:r>
            <a:r>
              <a:rPr lang="en-US" altLang="zh-CN" sz="2400" smtClean="0">
                <a:sym typeface="Symbol" panose="05050102010706020507" pitchFamily="18" charset="2"/>
              </a:rPr>
              <a:t></a:t>
            </a:r>
            <a:r>
              <a:rPr lang="en-US" altLang="zh-CN" sz="2400" baseline="-25000" smtClean="0">
                <a:sym typeface="Symbol" panose="05050102010706020507" pitchFamily="18" charset="2"/>
              </a:rPr>
              <a:t>B</a:t>
            </a:r>
            <a:r>
              <a:rPr lang="zh-CN" altLang="en-US" sz="2400" smtClean="0"/>
              <a:t>为</a:t>
            </a:r>
            <a:r>
              <a:rPr lang="en-US" altLang="zh-CN" sz="2400" smtClean="0"/>
              <a:t>A,B</a:t>
            </a:r>
            <a:r>
              <a:rPr lang="zh-CN" altLang="en-US" sz="2400" smtClean="0"/>
              <a:t>的化学势。</a:t>
            </a:r>
            <a:r>
              <a:rPr lang="en-US" altLang="zh-CN" sz="2400" i="1" smtClean="0"/>
              <a:t>a</a:t>
            </a:r>
            <a:r>
              <a:rPr lang="en-US" altLang="zh-CN" sz="2400" baseline="30000" smtClean="0"/>
              <a:t>e</a:t>
            </a:r>
            <a:r>
              <a:rPr lang="en-US" altLang="zh-CN" sz="2400" baseline="-25000" smtClean="0"/>
              <a:t>A</a:t>
            </a:r>
            <a:r>
              <a:rPr lang="zh-CN" altLang="en-US" sz="2400" i="1" smtClean="0"/>
              <a:t>，</a:t>
            </a:r>
            <a:r>
              <a:rPr lang="en-US" altLang="zh-CN" sz="2400" i="1" smtClean="0"/>
              <a:t>a</a:t>
            </a:r>
            <a:r>
              <a:rPr lang="en-US" altLang="zh-CN" sz="2400" baseline="30000" smtClean="0"/>
              <a:t>e</a:t>
            </a:r>
            <a:r>
              <a:rPr lang="en-US" altLang="zh-CN" sz="2400" baseline="-25000" smtClean="0"/>
              <a:t>B</a:t>
            </a:r>
            <a:r>
              <a:rPr lang="zh-CN" altLang="en-US" sz="2400" smtClean="0"/>
              <a:t>平衡时的 活性</a:t>
            </a:r>
            <a:r>
              <a:rPr lang="zh-CN" altLang="en-US" sz="2400" i="1" smtClean="0"/>
              <a:t>，</a:t>
            </a:r>
            <a:r>
              <a:rPr lang="en-US" altLang="zh-CN" sz="2400" i="1" smtClean="0"/>
              <a:t>a</a:t>
            </a:r>
            <a:r>
              <a:rPr lang="en-US" altLang="zh-CN" sz="2400" baseline="-25000" smtClean="0"/>
              <a:t>A</a:t>
            </a:r>
            <a:r>
              <a:rPr lang="zh-CN" altLang="en-US" sz="2400" i="1" smtClean="0"/>
              <a:t>，</a:t>
            </a:r>
            <a:r>
              <a:rPr lang="en-US" altLang="zh-CN" sz="2400" i="1" smtClean="0"/>
              <a:t>a</a:t>
            </a:r>
            <a:r>
              <a:rPr lang="en-US" altLang="zh-CN" sz="2400" baseline="-25000" smtClean="0"/>
              <a:t>B</a:t>
            </a:r>
            <a:r>
              <a:rPr lang="zh-CN" altLang="en-US" sz="2400" smtClean="0"/>
              <a:t>则为非平衡时的活性。</a:t>
            </a:r>
            <a:endParaRPr lang="zh-CN" altLang="en-US" sz="2400" smtClean="0"/>
          </a:p>
          <a:p>
            <a:endParaRPr lang="en-US" altLang="zh-CN" sz="2400" smtClean="0"/>
          </a:p>
          <a:p>
            <a:pPr>
              <a:buFont typeface="Arial" panose="020B0604020202020204" pitchFamily="34" charset="0"/>
              <a:buNone/>
            </a:pPr>
            <a:r>
              <a:rPr lang="zh-CN" altLang="en-US" sz="2400" smtClean="0"/>
              <a:t>固气界面的平衡：通常，在</a:t>
            </a:r>
            <a:r>
              <a:rPr lang="en-US" altLang="zh-CN" sz="2400" smtClean="0"/>
              <a:t>OMVPE</a:t>
            </a:r>
            <a:r>
              <a:rPr lang="zh-CN" altLang="en-US" sz="2400" smtClean="0"/>
              <a:t>系统中，生长速率与热力学计算值相比慢得多。这是因为生长速率还受到表面反应速率和气相质量输运的限制。表面过程和质量输运的速度远远不能满足热力学平衡建立所需要的时间。</a:t>
            </a:r>
            <a:endParaRPr lang="zh-CN" altLang="en-US" sz="2400" smtClean="0"/>
          </a:p>
        </p:txBody>
      </p:sp>
      <p:sp>
        <p:nvSpPr>
          <p:cNvPr id="2" name="灯片编号占位符 1"/>
          <p:cNvSpPr>
            <a:spLocks noGrp="1"/>
          </p:cNvSpPr>
          <p:nvPr>
            <p:ph type="sldNum" sz="quarter" idx="12"/>
          </p:nvPr>
        </p:nvSpPr>
        <p:spPr/>
        <p:txBody>
          <a:bodyPr/>
          <a:lstStyle/>
          <a:p>
            <a:pPr>
              <a:defRPr/>
            </a:pPr>
            <a:fld id="{9A983519-3F74-4A26-880A-BEF6A5484291}" type="slidenum">
              <a:rPr lang="en-US" altLang="zh-CN" i="0"/>
            </a:fld>
            <a:endParaRPr lang="en-US" altLang="zh-CN" i="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3" name="Picture 3" descr="figure 2"/>
          <p:cNvPicPr>
            <a:picLocks noGrp="1" noChangeAspect="1" noChangeArrowheads="1"/>
          </p:cNvPicPr>
          <p:nvPr>
            <p:ph idx="4294967295"/>
          </p:nvPr>
        </p:nvPicPr>
        <p:blipFill>
          <a:blip r:embed="rId1">
            <a:extLst>
              <a:ext uri="{28A0092B-C50C-407E-A947-70E740481C1C}">
                <a14:useLocalDpi xmlns:a14="http://schemas.microsoft.com/office/drawing/2010/main" val="0"/>
              </a:ext>
            </a:extLst>
          </a:blip>
          <a:srcRect r="-362" b="-2132"/>
          <a:stretch>
            <a:fillRect/>
          </a:stretch>
        </p:blipFill>
        <p:spPr>
          <a:xfrm>
            <a:off x="395288" y="765175"/>
            <a:ext cx="4538662" cy="4781550"/>
          </a:xfrm>
        </p:spPr>
      </p:pic>
      <p:sp>
        <p:nvSpPr>
          <p:cNvPr id="59394" name="TextBox 3"/>
          <p:cNvSpPr txBox="1">
            <a:spLocks noChangeArrowheads="1"/>
          </p:cNvSpPr>
          <p:nvPr/>
        </p:nvSpPr>
        <p:spPr bwMode="auto">
          <a:xfrm>
            <a:off x="5724525" y="1628775"/>
            <a:ext cx="3103563" cy="347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zh-CN" sz="2000" i="0"/>
              <a:t>总的热力学驱动力，表示为</a:t>
            </a:r>
            <a:r>
              <a:rPr lang="en-US" altLang="zh-CN" sz="2000" i="0">
                <a:sym typeface="Symbol" panose="05050102010706020507" pitchFamily="18" charset="2"/>
              </a:rPr>
              <a:t></a:t>
            </a:r>
            <a:r>
              <a:rPr lang="en-US" altLang="zh-CN" sz="2000" i="0"/>
              <a:t>*</a:t>
            </a:r>
            <a:r>
              <a:rPr lang="zh-CN" altLang="en-US" sz="2000" i="0"/>
              <a:t>。图</a:t>
            </a:r>
            <a:r>
              <a:rPr lang="en-US" altLang="zh-CN" sz="2000" i="0"/>
              <a:t>a</a:t>
            </a:r>
            <a:r>
              <a:rPr lang="zh-CN" altLang="en-US" sz="2000" i="0"/>
              <a:t>是在较低温度下生长，生长速率为表面反应限制（∆</a:t>
            </a:r>
            <a:r>
              <a:rPr lang="en-US" altLang="zh-CN" sz="2000" i="0">
                <a:latin typeface="Symbol" panose="05050102010706020507" pitchFamily="18" charset="2"/>
              </a:rPr>
              <a:t>m</a:t>
            </a:r>
            <a:r>
              <a:rPr lang="en-US" altLang="zh-CN" sz="2000" i="0"/>
              <a:t>s</a:t>
            </a:r>
            <a:r>
              <a:rPr lang="zh-CN" altLang="en-US" sz="2000" i="0"/>
              <a:t>），生长速率随温度成指数变化。图</a:t>
            </a:r>
            <a:r>
              <a:rPr lang="en-US" altLang="zh-CN" sz="2000" i="0"/>
              <a:t>b</a:t>
            </a:r>
            <a:r>
              <a:rPr lang="zh-CN" altLang="en-US" sz="2000" i="0"/>
              <a:t>为通常的生长条件，为扩散过程（质量输运）限制，生长速率几乎与生长温度无关。高质量外延层一般要在扩散控制的区域内进行生长。</a:t>
            </a:r>
            <a:endParaRPr lang="zh-CN" altLang="en-US" sz="2000" i="0"/>
          </a:p>
        </p:txBody>
      </p:sp>
      <p:sp>
        <p:nvSpPr>
          <p:cNvPr id="59395" name="矩形 4"/>
          <p:cNvSpPr>
            <a:spLocks noChangeArrowheads="1"/>
          </p:cNvSpPr>
          <p:nvPr/>
        </p:nvSpPr>
        <p:spPr bwMode="auto">
          <a:xfrm>
            <a:off x="428625" y="5643563"/>
            <a:ext cx="4492625"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b="1" i="0"/>
              <a:t>化学势对应反应坐标的示意图。</a:t>
            </a:r>
            <a:endParaRPr lang="zh-CN" altLang="en-US" b="1"/>
          </a:p>
        </p:txBody>
      </p:sp>
      <p:sp>
        <p:nvSpPr>
          <p:cNvPr id="2" name="灯片编号占位符 1"/>
          <p:cNvSpPr>
            <a:spLocks noGrp="1"/>
          </p:cNvSpPr>
          <p:nvPr>
            <p:ph type="sldNum" sz="quarter" idx="12"/>
          </p:nvPr>
        </p:nvSpPr>
        <p:spPr/>
        <p:txBody>
          <a:bodyPr/>
          <a:lstStyle/>
          <a:p>
            <a:pPr>
              <a:defRPr/>
            </a:pPr>
            <a:fld id="{BC1C5FBE-B1E1-4753-9B90-F37BE8875426}" type="slidenum">
              <a:rPr lang="en-US" altLang="zh-CN" i="0"/>
            </a:fld>
            <a:endParaRPr lang="en-US" altLang="zh-CN" i="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内容占位符 2"/>
          <p:cNvSpPr>
            <a:spLocks noGrp="1" noChangeArrowheads="1"/>
          </p:cNvSpPr>
          <p:nvPr>
            <p:ph idx="1"/>
          </p:nvPr>
        </p:nvSpPr>
        <p:spPr>
          <a:xfrm>
            <a:off x="428625" y="928688"/>
            <a:ext cx="8286750" cy="5214937"/>
          </a:xfrm>
        </p:spPr>
        <p:txBody>
          <a:bodyPr/>
          <a:lstStyle/>
          <a:p>
            <a:r>
              <a:rPr lang="zh-CN" altLang="en-US" sz="2000" dirty="0" smtClean="0"/>
              <a:t>化学配比和掺杂：为了研究和控制化合物半导体的化学计量比，反应物</a:t>
            </a:r>
            <a:r>
              <a:rPr lang="en-US" altLang="zh-CN" sz="2000" dirty="0" smtClean="0"/>
              <a:t>V/III</a:t>
            </a:r>
            <a:r>
              <a:rPr lang="zh-CN" altLang="en-US" sz="2000" dirty="0" smtClean="0"/>
              <a:t>比被经常改变。化学配比影响掺杂剂和杂质结合，也影响固有缺陷（即，指那些包含填隙原子和空穴的缺陷）的浓度。但是</a:t>
            </a:r>
            <a:r>
              <a:rPr lang="en-US" altLang="zh-CN" sz="2000" dirty="0" smtClean="0"/>
              <a:t>V/III</a:t>
            </a:r>
            <a:r>
              <a:rPr lang="zh-CN" altLang="en-US" sz="2000" dirty="0" smtClean="0"/>
              <a:t>比往往改变的是生长速率，而非化学配比。</a:t>
            </a:r>
            <a:endParaRPr lang="en-US" altLang="zh-CN" sz="2000" dirty="0" smtClean="0"/>
          </a:p>
          <a:p>
            <a:r>
              <a:rPr lang="zh-CN" altLang="en-US" sz="2000" dirty="0" smtClean="0"/>
              <a:t>影响化学配比的因素记作</a:t>
            </a:r>
            <a:r>
              <a:rPr lang="en-US" altLang="zh-CN" sz="2000" i="1" dirty="0" err="1" smtClean="0"/>
              <a:t>p</a:t>
            </a:r>
            <a:r>
              <a:rPr lang="en-US" altLang="zh-CN" sz="2000" baseline="30000" dirty="0" err="1" smtClean="0"/>
              <a:t>i</a:t>
            </a:r>
            <a:r>
              <a:rPr lang="en-US" altLang="zh-CN" sz="2000" baseline="-25000" dirty="0" err="1" smtClean="0"/>
              <a:t>V</a:t>
            </a:r>
            <a:r>
              <a:rPr lang="en-US" altLang="zh-CN" sz="2000" dirty="0" smtClean="0"/>
              <a:t>/</a:t>
            </a:r>
            <a:r>
              <a:rPr lang="en-US" altLang="zh-CN" sz="2000" i="1" dirty="0" err="1" smtClean="0"/>
              <a:t>p</a:t>
            </a:r>
            <a:r>
              <a:rPr lang="en-US" altLang="zh-CN" sz="2000" baseline="30000" dirty="0" err="1" smtClean="0"/>
              <a:t>i</a:t>
            </a:r>
            <a:r>
              <a:rPr lang="en-US" altLang="zh-CN" sz="2000" baseline="-25000" dirty="0" err="1" smtClean="0"/>
              <a:t>III</a:t>
            </a:r>
            <a:r>
              <a:rPr lang="zh-CN" altLang="en-US" sz="2000" dirty="0" smtClean="0"/>
              <a:t>，而不记为</a:t>
            </a:r>
            <a:r>
              <a:rPr lang="en-US" altLang="zh-CN" sz="2000" i="1" dirty="0" smtClean="0"/>
              <a:t>p</a:t>
            </a:r>
            <a:r>
              <a:rPr lang="en-US" altLang="zh-CN" sz="2000" baseline="30000" dirty="0" smtClean="0"/>
              <a:t>*</a:t>
            </a:r>
            <a:r>
              <a:rPr lang="en-US" altLang="zh-CN" sz="2000" baseline="-25000" dirty="0" smtClean="0"/>
              <a:t>V</a:t>
            </a:r>
            <a:r>
              <a:rPr lang="en-US" altLang="zh-CN" sz="2000" dirty="0" smtClean="0"/>
              <a:t>/</a:t>
            </a:r>
            <a:r>
              <a:rPr lang="en-US" altLang="zh-CN" sz="2000" i="1" dirty="0" smtClean="0"/>
              <a:t>p</a:t>
            </a:r>
            <a:r>
              <a:rPr lang="en-US" altLang="zh-CN" sz="2000" baseline="30000" dirty="0" smtClean="0"/>
              <a:t>*</a:t>
            </a:r>
            <a:r>
              <a:rPr lang="en-US" altLang="zh-CN" sz="2000" baseline="-25000" dirty="0" smtClean="0"/>
              <a:t>III</a:t>
            </a:r>
            <a:r>
              <a:rPr lang="zh-CN" altLang="en-US" sz="2000" dirty="0" smtClean="0"/>
              <a:t>比。界面上的</a:t>
            </a:r>
            <a:r>
              <a:rPr lang="en-US" altLang="zh-CN" sz="2000" dirty="0" smtClean="0"/>
              <a:t>V/III</a:t>
            </a:r>
            <a:r>
              <a:rPr lang="zh-CN" altLang="en-US" sz="2000" dirty="0" smtClean="0"/>
              <a:t>比可写为</a:t>
            </a:r>
            <a:endParaRPr lang="zh-CN" altLang="en-US" sz="2000" dirty="0" smtClean="0"/>
          </a:p>
          <a:p>
            <a:pPr>
              <a:buFontTx/>
              <a:buNone/>
            </a:pPr>
            <a:r>
              <a:rPr lang="en-US" altLang="zh-CN" sz="2000" dirty="0" smtClean="0"/>
              <a:t>			 (</a:t>
            </a:r>
            <a:r>
              <a:rPr lang="en-US" altLang="zh-CN" sz="2000" i="1" dirty="0" err="1" smtClean="0"/>
              <a:t>p</a:t>
            </a:r>
            <a:r>
              <a:rPr lang="en-US" altLang="zh-CN" sz="2000" baseline="30000" dirty="0" err="1" smtClean="0"/>
              <a:t>i</a:t>
            </a:r>
            <a:r>
              <a:rPr lang="en-US" altLang="zh-CN" sz="2000" baseline="-25000" dirty="0" err="1" smtClean="0"/>
              <a:t>V</a:t>
            </a:r>
            <a:r>
              <a:rPr lang="en-US" altLang="zh-CN" sz="2000" dirty="0" smtClean="0"/>
              <a:t> /</a:t>
            </a:r>
            <a:r>
              <a:rPr lang="en-US" altLang="zh-CN" sz="2000" i="1" dirty="0" err="1" smtClean="0"/>
              <a:t>p</a:t>
            </a:r>
            <a:r>
              <a:rPr lang="en-US" altLang="zh-CN" sz="2000" baseline="30000" dirty="0" err="1" smtClean="0"/>
              <a:t>i</a:t>
            </a:r>
            <a:r>
              <a:rPr lang="en-US" altLang="zh-CN" sz="2000" baseline="-25000" dirty="0" err="1" smtClean="0"/>
              <a:t>III</a:t>
            </a:r>
            <a:r>
              <a:rPr lang="en-US" altLang="zh-CN" sz="2000" dirty="0" smtClean="0"/>
              <a:t>) = (</a:t>
            </a:r>
            <a:r>
              <a:rPr lang="en-US" altLang="zh-CN" sz="2000" i="1" dirty="0" smtClean="0"/>
              <a:t>K</a:t>
            </a:r>
            <a:r>
              <a:rPr lang="en-US" altLang="zh-CN" sz="2000" baseline="-25000" dirty="0" smtClean="0"/>
              <a:t>III/V</a:t>
            </a:r>
            <a:r>
              <a:rPr lang="en-US" altLang="zh-CN" sz="2000" dirty="0" smtClean="0"/>
              <a:t> /</a:t>
            </a:r>
            <a:r>
              <a:rPr lang="en-US" altLang="zh-CN" sz="2000" i="1" dirty="0" err="1" smtClean="0"/>
              <a:t>a</a:t>
            </a:r>
            <a:r>
              <a:rPr lang="en-US" altLang="zh-CN" sz="2000" baseline="-25000" dirty="0" err="1" smtClean="0"/>
              <a:t>III</a:t>
            </a:r>
            <a:r>
              <a:rPr lang="en-US" altLang="zh-CN" sz="2000" baseline="-25000" dirty="0" smtClean="0"/>
              <a:t>/V</a:t>
            </a:r>
            <a:r>
              <a:rPr lang="en-US" altLang="zh-CN" sz="2000" dirty="0" smtClean="0"/>
              <a:t>)</a:t>
            </a:r>
            <a:r>
              <a:rPr lang="en-US" altLang="zh-CN" sz="2000" i="1" dirty="0" smtClean="0"/>
              <a:t>p</a:t>
            </a:r>
            <a:r>
              <a:rPr lang="en-US" altLang="zh-CN" sz="2000" baseline="30000" dirty="0" smtClean="0"/>
              <a:t>*</a:t>
            </a:r>
            <a:r>
              <a:rPr lang="en-US" altLang="zh-CN" sz="2000" baseline="-25000" dirty="0" smtClean="0"/>
              <a:t>V</a:t>
            </a:r>
            <a:r>
              <a:rPr lang="en-US" altLang="zh-CN" sz="2000" baseline="30000" dirty="0" smtClean="0"/>
              <a:t>2</a:t>
            </a:r>
            <a:endParaRPr lang="en-US" altLang="zh-CN" sz="2000" baseline="30000" dirty="0" smtClean="0"/>
          </a:p>
          <a:p>
            <a:r>
              <a:rPr lang="zh-CN" altLang="en-US" sz="2000" dirty="0" smtClean="0"/>
              <a:t>因为等量的</a:t>
            </a:r>
            <a:r>
              <a:rPr lang="en-US" altLang="zh-CN" sz="2000" dirty="0" smtClean="0"/>
              <a:t>III</a:t>
            </a:r>
            <a:r>
              <a:rPr lang="zh-CN" altLang="en-US" sz="2000" dirty="0" smtClean="0"/>
              <a:t>族和</a:t>
            </a:r>
            <a:r>
              <a:rPr lang="en-US" altLang="zh-CN" sz="2000" dirty="0" smtClean="0"/>
              <a:t>V</a:t>
            </a:r>
            <a:r>
              <a:rPr lang="zh-CN" altLang="en-US" sz="2000" dirty="0" smtClean="0"/>
              <a:t>族元素从气相中被耗尽，界面上的</a:t>
            </a:r>
            <a:r>
              <a:rPr lang="en-US" altLang="zh-CN" sz="2000" dirty="0" smtClean="0"/>
              <a:t>V</a:t>
            </a:r>
            <a:r>
              <a:rPr lang="zh-CN" altLang="en-US" sz="2000" dirty="0" smtClean="0"/>
              <a:t>族分压将近似于输入气流分压，而</a:t>
            </a:r>
            <a:r>
              <a:rPr lang="en-US" altLang="zh-CN" sz="2000" dirty="0" smtClean="0"/>
              <a:t>III</a:t>
            </a:r>
            <a:r>
              <a:rPr lang="zh-CN" altLang="en-US" sz="2000" dirty="0" smtClean="0"/>
              <a:t>族分压将比输入的气流分压低几个数量级。简单规定，如果生长速率正比于输入</a:t>
            </a:r>
            <a:r>
              <a:rPr lang="en-US" altLang="zh-CN" sz="2000" dirty="0" smtClean="0"/>
              <a:t>III</a:t>
            </a:r>
            <a:r>
              <a:rPr lang="zh-CN" altLang="en-US" sz="2000" dirty="0" smtClean="0"/>
              <a:t>族束流速率，</a:t>
            </a:r>
            <a:r>
              <a:rPr lang="en-US" altLang="zh-CN" sz="2000" dirty="0" smtClean="0"/>
              <a:t>III</a:t>
            </a:r>
            <a:r>
              <a:rPr lang="zh-CN" altLang="en-US" sz="2000" dirty="0" smtClean="0"/>
              <a:t>族元素本质上在界面上被耗尽。</a:t>
            </a:r>
            <a:endParaRPr lang="zh-CN" altLang="en-US" sz="2000" dirty="0" smtClean="0"/>
          </a:p>
        </p:txBody>
      </p:sp>
      <p:sp>
        <p:nvSpPr>
          <p:cNvPr id="2" name="灯片编号占位符 1"/>
          <p:cNvSpPr>
            <a:spLocks noGrp="1"/>
          </p:cNvSpPr>
          <p:nvPr>
            <p:ph type="sldNum" sz="quarter" idx="12"/>
          </p:nvPr>
        </p:nvSpPr>
        <p:spPr/>
        <p:txBody>
          <a:bodyPr/>
          <a:lstStyle/>
          <a:p>
            <a:pPr>
              <a:defRPr/>
            </a:pPr>
            <a:fld id="{C07D56D1-E36D-4328-8C90-67DE21D8FAA5}" type="slidenum">
              <a:rPr lang="en-US" altLang="zh-CN" i="0"/>
            </a:fld>
            <a:endParaRPr lang="en-US" altLang="zh-CN" i="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
        <p:nvSpPr>
          <p:cNvPr id="3" name="标题 1"/>
          <p:cNvSpPr txBox="1"/>
          <p:nvPr/>
        </p:nvSpPr>
        <p:spPr>
          <a:xfrm>
            <a:off x="-62044" y="188640"/>
            <a:ext cx="9170548" cy="70642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lvl="1">
              <a:spcBef>
                <a:spcPts val="1000"/>
              </a:spcBef>
            </a:pPr>
            <a:r>
              <a:rPr lang="en-US" altLang="zh-CN" sz="3000" b="1" i="0" dirty="0" smtClean="0"/>
              <a:t>1.3.1</a:t>
            </a:r>
            <a:r>
              <a:rPr lang="zh-CN" altLang="en-US" sz="3000" b="1" i="0" dirty="0" smtClean="0"/>
              <a:t> </a:t>
            </a:r>
            <a:r>
              <a:rPr lang="en-US" altLang="zh-CN" sz="3000" b="1" i="0" dirty="0" smtClean="0">
                <a:sym typeface="+mn-ea"/>
              </a:rPr>
              <a:t>III-V</a:t>
            </a:r>
            <a:r>
              <a:rPr lang="zh-CN" altLang="en-US" sz="3000" b="1" i="0" dirty="0" smtClean="0">
                <a:sym typeface="+mn-ea"/>
              </a:rPr>
              <a:t>族氮化物科学技术问题</a:t>
            </a:r>
            <a:r>
              <a:rPr lang="en-US" altLang="zh-CN" sz="3000" b="1" i="0" dirty="0" smtClean="0">
                <a:sym typeface="+mn-ea"/>
              </a:rPr>
              <a:t>-</a:t>
            </a:r>
            <a:r>
              <a:rPr lang="zh-CN" altLang="en-US" sz="3000" b="1" i="0" dirty="0" smtClean="0">
                <a:sym typeface="+mn-ea"/>
              </a:rPr>
              <a:t>电流崩塌</a:t>
            </a:r>
            <a:endParaRPr lang="en-US" altLang="zh-CN" sz="3000" i="0" dirty="0">
              <a:latin typeface="黑体" panose="02010609060101010101" pitchFamily="49" charset="-122"/>
              <a:ea typeface="黑体" panose="02010609060101010101" pitchFamily="49" charset="-122"/>
            </a:endParaRPr>
          </a:p>
        </p:txBody>
      </p:sp>
      <p:sp>
        <p:nvSpPr>
          <p:cNvPr id="5" name="内容占位符 2"/>
          <p:cNvSpPr txBox="1"/>
          <p:nvPr/>
        </p:nvSpPr>
        <p:spPr>
          <a:xfrm>
            <a:off x="165542" y="3573016"/>
            <a:ext cx="8715375" cy="32146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zh-CN" altLang="en-US" sz="2000" i="0" dirty="0" smtClean="0">
                <a:ea typeface="宋体" panose="02010600030101010101" pitchFamily="2" charset="-122"/>
              </a:rPr>
              <a:t>对于电流崩塌现象物理机制的解释倾向于陷阱与强场电子效应相结合的模型，比较成功的是</a:t>
            </a:r>
            <a:r>
              <a:rPr lang="zh-CN" altLang="en-US" sz="2000" i="0" dirty="0" smtClean="0">
                <a:solidFill>
                  <a:srgbClr val="FF0000"/>
                </a:solidFill>
                <a:ea typeface="宋体" panose="02010600030101010101" pitchFamily="2" charset="-122"/>
              </a:rPr>
              <a:t>虚栅模型</a:t>
            </a:r>
            <a:r>
              <a:rPr lang="zh-CN" altLang="en-US" sz="2000" i="0" dirty="0" smtClean="0">
                <a:ea typeface="宋体" panose="02010600030101010101" pitchFamily="2" charset="-122"/>
              </a:rPr>
              <a:t>。假设表面态具有陷阱作用，能俘获电子形成虚栅，虚栅电势变负引起对沟道层的进一步耗尽，从而控制沟道电流。由于这些表面态的充放电需要时间，在</a:t>
            </a:r>
            <a:r>
              <a:rPr lang="en-US" altLang="zh-CN" sz="2000" i="0" dirty="0" smtClean="0">
                <a:ea typeface="宋体" panose="02010600030101010101" pitchFamily="2" charset="-122"/>
              </a:rPr>
              <a:t>DC</a:t>
            </a:r>
            <a:r>
              <a:rPr lang="zh-CN" altLang="en-US" sz="2000" i="0" dirty="0" smtClean="0">
                <a:ea typeface="宋体" panose="02010600030101010101" pitchFamily="2" charset="-122"/>
              </a:rPr>
              <a:t>或应力条件下会造成瞬态，在</a:t>
            </a:r>
            <a:r>
              <a:rPr lang="en-US" altLang="zh-CN" sz="2000" i="0" dirty="0" smtClean="0">
                <a:ea typeface="宋体" panose="02010600030101010101" pitchFamily="2" charset="-122"/>
              </a:rPr>
              <a:t>RF</a:t>
            </a:r>
            <a:r>
              <a:rPr lang="zh-CN" altLang="en-US" sz="2000" i="0" dirty="0" smtClean="0">
                <a:ea typeface="宋体" panose="02010600030101010101" pitchFamily="2" charset="-122"/>
              </a:rPr>
              <a:t>条件下电流的变化赶不上</a:t>
            </a:r>
            <a:r>
              <a:rPr lang="en-US" altLang="zh-CN" sz="2000" i="0" dirty="0" smtClean="0">
                <a:ea typeface="宋体" panose="02010600030101010101" pitchFamily="2" charset="-122"/>
              </a:rPr>
              <a:t>RF</a:t>
            </a:r>
            <a:r>
              <a:rPr lang="zh-CN" altLang="en-US" sz="2000" i="0" dirty="0" smtClean="0">
                <a:ea typeface="宋体" panose="02010600030101010101" pitchFamily="2" charset="-122"/>
              </a:rPr>
              <a:t>信号的频率，使器件输出功率密度和功率附加效率减小，形成崩塌。可以起虚栅作用的陷阱不一定是表面态，还可以是势垒层深能级，或缓冲层陷阱等。虚栅模型能够定性的解释电流崩塌的机理，但仍有一些待解决的问题，如虚栅所俘获的电子的来源，俘获量的大小与栅漏间电场如何挂钩，以及钝化抑制电流崩塌的机理等。</a:t>
            </a:r>
            <a:endParaRPr lang="zh-CN" altLang="en-US" sz="2000" i="0" dirty="0" smtClean="0">
              <a:ea typeface="宋体" panose="02010600030101010101" pitchFamily="2" charset="-122"/>
            </a:endParaRPr>
          </a:p>
        </p:txBody>
      </p:sp>
      <p:pic>
        <p:nvPicPr>
          <p:cNvPr id="7" name="Picture 5"/>
          <p:cNvPicPr>
            <a:picLocks noChangeAspect="1" noChangeArrowheads="1"/>
          </p:cNvPicPr>
          <p:nvPr/>
        </p:nvPicPr>
        <p:blipFill>
          <a:blip r:embed="rId1">
            <a:extLst>
              <a:ext uri="{28A0092B-C50C-407E-A947-70E740481C1C}">
                <a14:useLocalDpi xmlns:a14="http://schemas.microsoft.com/office/drawing/2010/main" val="0"/>
              </a:ext>
            </a:extLst>
          </a:blip>
          <a:srcRect l="32031" t="48096" r="32813" b="19342"/>
          <a:stretch>
            <a:fillRect/>
          </a:stretch>
        </p:blipFill>
        <p:spPr bwMode="auto">
          <a:xfrm>
            <a:off x="4643438" y="857250"/>
            <a:ext cx="4500562" cy="244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323528" y="1054100"/>
            <a:ext cx="4572000" cy="2246313"/>
          </a:xfrm>
          <a:prstGeom prst="rect">
            <a:avLst/>
          </a:prstGeom>
        </p:spPr>
        <p:txBody>
          <a:bodyPr>
            <a:spAutoFit/>
          </a:bodyPr>
          <a:lstStyle>
            <a:lvl1pPr>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marL="1143000" indent="-228600">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0" dirty="0" err="1">
                <a:latin typeface="Lucida Sans Unicode" panose="020B0602030504020204" pitchFamily="34" charset="0"/>
              </a:rPr>
              <a:t>GaN</a:t>
            </a:r>
            <a:r>
              <a:rPr lang="zh-CN" altLang="en-US" sz="2000" i="0" dirty="0">
                <a:latin typeface="Lucida Sans Unicode" panose="020B0602030504020204" pitchFamily="34" charset="0"/>
              </a:rPr>
              <a:t>基</a:t>
            </a:r>
            <a:r>
              <a:rPr lang="en-US" altLang="zh-CN" sz="2000" i="0" dirty="0">
                <a:latin typeface="Lucida Sans Unicode" panose="020B0602030504020204" pitchFamily="34" charset="0"/>
              </a:rPr>
              <a:t>HEMT</a:t>
            </a:r>
            <a:r>
              <a:rPr lang="zh-CN" altLang="en-US" sz="2000" i="0" dirty="0">
                <a:latin typeface="Lucida Sans Unicode" panose="020B0602030504020204" pitchFamily="34" charset="0"/>
              </a:rPr>
              <a:t>器件自诞生以来，器件性能的稳定性就受到电流崩塌现象的危害。这种现象最主要的表现为器件在高频大信号驱动下，器件的输出电流摆幅剧减，导致输出功率密度和功率附加效率减小。相关的表现形式则是多种多样，可以归结为电流的不稳定性。</a:t>
            </a:r>
            <a:endParaRPr lang="en-US" altLang="zh-CN" sz="2000" i="0" dirty="0">
              <a:latin typeface="Lucida Sans Unicode" panose="020B0602030504020204" pitchFamily="34" charset="0"/>
            </a:endParaRPr>
          </a:p>
        </p:txBody>
      </p:sp>
    </p:spTree>
  </p:cSld>
  <p:clrMapOvr>
    <a:masterClrMapping/>
  </p:clrMapOvr>
  <p:transition>
    <p:pull dir="l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
        <p:nvSpPr>
          <p:cNvPr id="3" name="标题 1"/>
          <p:cNvSpPr txBox="1"/>
          <p:nvPr/>
        </p:nvSpPr>
        <p:spPr>
          <a:xfrm>
            <a:off x="26227" y="116632"/>
            <a:ext cx="9170548" cy="70642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lvl="1">
              <a:spcBef>
                <a:spcPts val="1000"/>
              </a:spcBef>
            </a:pPr>
            <a:r>
              <a:rPr lang="en-US" altLang="zh-CN" sz="3000" b="1" i="0" dirty="0" smtClean="0"/>
              <a:t>1.3.1</a:t>
            </a:r>
            <a:r>
              <a:rPr lang="zh-CN" altLang="en-US" sz="3000" b="1" i="0" dirty="0" smtClean="0"/>
              <a:t> </a:t>
            </a:r>
            <a:r>
              <a:rPr lang="en-US" altLang="zh-CN" sz="3000" b="1" i="0" dirty="0" smtClean="0">
                <a:sym typeface="+mn-ea"/>
              </a:rPr>
              <a:t>III-V</a:t>
            </a:r>
            <a:r>
              <a:rPr lang="zh-CN" altLang="en-US" sz="3000" b="1" i="0" dirty="0" smtClean="0">
                <a:sym typeface="+mn-ea"/>
              </a:rPr>
              <a:t>族氮化物科学技术问题</a:t>
            </a:r>
            <a:r>
              <a:rPr lang="en-US" altLang="zh-CN" sz="3000" b="1" i="0" dirty="0" smtClean="0">
                <a:sym typeface="+mn-ea"/>
              </a:rPr>
              <a:t>-</a:t>
            </a:r>
            <a:r>
              <a:rPr lang="zh-CN" altLang="en-US" sz="3000" b="1" i="0" dirty="0" smtClean="0">
                <a:sym typeface="+mn-ea"/>
              </a:rPr>
              <a:t>效率衰减</a:t>
            </a:r>
            <a:endParaRPr lang="en-US" altLang="zh-CN" sz="3000" i="0" dirty="0">
              <a:latin typeface="黑体" panose="02010609060101010101" pitchFamily="49" charset="-122"/>
              <a:ea typeface="黑体" panose="02010609060101010101" pitchFamily="49" charset="-122"/>
            </a:endParaRPr>
          </a:p>
        </p:txBody>
      </p:sp>
      <p:sp>
        <p:nvSpPr>
          <p:cNvPr id="6" name="Rectangle 3"/>
          <p:cNvSpPr txBox="1">
            <a:spLocks noChangeArrowheads="1"/>
          </p:cNvSpPr>
          <p:nvPr/>
        </p:nvSpPr>
        <p:spPr bwMode="auto">
          <a:xfrm>
            <a:off x="250825" y="4941888"/>
            <a:ext cx="8596313" cy="1687512"/>
          </a:xfrm>
          <a:prstGeom prst="rect">
            <a:avLst/>
          </a:prstGeom>
          <a:noFill/>
          <a:ln w="9525">
            <a:noFill/>
            <a:miter lim="800000"/>
          </a:ln>
        </p:spPr>
        <p:txBody>
          <a:bodyPr/>
          <a:lstStyle/>
          <a:p>
            <a:pPr marL="342900" indent="-342900">
              <a:spcBef>
                <a:spcPct val="20000"/>
              </a:spcBef>
              <a:buFont typeface="Arial" panose="020B0604020202020204" pitchFamily="34" charset="0"/>
              <a:buChar char="•"/>
              <a:defRPr/>
            </a:pPr>
            <a:r>
              <a:rPr kumimoji="0" lang="en-US" altLang="ko-KR" sz="1800" i="0" dirty="0">
                <a:latin typeface="+mn-lt"/>
                <a:ea typeface="Gulim" panose="020B0600000101010101" pitchFamily="34" charset="-127"/>
              </a:rPr>
              <a:t>Efficiency of III-V nitride LEDs is very high, despite high density of dislocations </a:t>
            </a:r>
            <a:endParaRPr kumimoji="0" lang="en-US" altLang="ko-KR" sz="1800" i="0" dirty="0">
              <a:latin typeface="+mn-lt"/>
              <a:ea typeface="Gulim" panose="020B0600000101010101" pitchFamily="34" charset="-127"/>
            </a:endParaRPr>
          </a:p>
          <a:p>
            <a:pPr marL="342900" indent="-342900">
              <a:spcBef>
                <a:spcPct val="20000"/>
              </a:spcBef>
              <a:buFont typeface="Arial" panose="020B0604020202020204" pitchFamily="34" charset="0"/>
              <a:buChar char="•"/>
              <a:defRPr/>
            </a:pPr>
            <a:r>
              <a:rPr kumimoji="0" lang="en-US" altLang="ko-KR" sz="1800" i="0" dirty="0">
                <a:latin typeface="+mn-lt"/>
                <a:ea typeface="Gulim" panose="020B0600000101010101" pitchFamily="34" charset="-127"/>
              </a:rPr>
              <a:t>Efficiency decreases with increasing injection current </a:t>
            </a:r>
            <a:endParaRPr kumimoji="0" lang="en-US" altLang="ko-KR" sz="1800" i="0" dirty="0">
              <a:latin typeface="+mn-lt"/>
              <a:ea typeface="Gulim" panose="020B0600000101010101" pitchFamily="34" charset="-127"/>
            </a:endParaRPr>
          </a:p>
          <a:p>
            <a:pPr marL="342900" indent="-342900">
              <a:spcBef>
                <a:spcPct val="20000"/>
              </a:spcBef>
              <a:buFont typeface="Arial" panose="020B0604020202020204" pitchFamily="34" charset="0"/>
              <a:buChar char="•"/>
              <a:defRPr/>
            </a:pPr>
            <a:r>
              <a:rPr kumimoji="0" lang="en-US" altLang="ko-KR" sz="1800" i="0" dirty="0">
                <a:latin typeface="+mn-lt"/>
                <a:ea typeface="Gulim" panose="020B0600000101010101" pitchFamily="34" charset="-127"/>
              </a:rPr>
              <a:t>Severe obstacle for lasers and high-power solid-state lighting devices</a:t>
            </a:r>
            <a:endParaRPr kumimoji="0" lang="en-US" altLang="ko-KR" sz="1800" i="0" dirty="0">
              <a:latin typeface="+mn-lt"/>
              <a:ea typeface="Gulim" panose="020B0600000101010101" pitchFamily="34" charset="-127"/>
            </a:endParaRPr>
          </a:p>
          <a:p>
            <a:pPr marL="342900" indent="-342900">
              <a:spcBef>
                <a:spcPct val="20000"/>
              </a:spcBef>
              <a:buFont typeface="Arial" panose="020B0604020202020204" pitchFamily="34" charset="0"/>
              <a:buChar char="•"/>
              <a:defRPr/>
            </a:pPr>
            <a:r>
              <a:rPr kumimoji="0" lang="en-US" altLang="ko-KR" sz="1800" i="0" dirty="0">
                <a:latin typeface="+mn-lt"/>
                <a:ea typeface="Gulim" panose="020B0600000101010101" pitchFamily="34" charset="-127"/>
              </a:rPr>
              <a:t>Green LEDs have largest efficiency droop</a:t>
            </a:r>
            <a:endParaRPr kumimoji="0" lang="en-US" altLang="zh-CN" sz="1800" i="0" dirty="0">
              <a:latin typeface="+mn-lt"/>
            </a:endParaRPr>
          </a:p>
          <a:p>
            <a:pPr marL="342900" indent="-342900">
              <a:spcBef>
                <a:spcPct val="20000"/>
              </a:spcBef>
              <a:buFont typeface="Arial" panose="020B0604020202020204" pitchFamily="34" charset="0"/>
              <a:buChar char="•"/>
              <a:defRPr/>
            </a:pPr>
            <a:r>
              <a:rPr kumimoji="0" lang="en-US" altLang="ko-KR" sz="1800" b="1" i="0" dirty="0">
                <a:solidFill>
                  <a:srgbClr val="CC0000"/>
                </a:solidFill>
                <a:latin typeface="+mn-lt"/>
                <a:ea typeface="Gulim" panose="020B0600000101010101" pitchFamily="34" charset="-127"/>
              </a:rPr>
              <a:t>Not</a:t>
            </a:r>
            <a:r>
              <a:rPr kumimoji="0" lang="en-US" altLang="ko-KR" sz="1800" i="0" dirty="0">
                <a:latin typeface="+mn-lt"/>
                <a:ea typeface="Gulim" panose="020B0600000101010101" pitchFamily="34" charset="-127"/>
              </a:rPr>
              <a:t> caused by device heating </a:t>
            </a:r>
            <a:endParaRPr kumimoji="0" lang="en-US" altLang="ko-KR" sz="1800" i="0" dirty="0">
              <a:latin typeface="+mn-lt"/>
              <a:ea typeface="Gulim" panose="020B0600000101010101" pitchFamily="34" charset="-127"/>
            </a:endParaRPr>
          </a:p>
        </p:txBody>
      </p:sp>
      <p:pic>
        <p:nvPicPr>
          <p:cNvPr id="7" name="Picture 4" descr="F01 Efficiency droop"/>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59000" y="1038225"/>
            <a:ext cx="42545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dir="l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p:cNvSpPr>
          <p:nvPr>
            <p:ph type="title"/>
          </p:nvPr>
        </p:nvSpPr>
        <p:spPr>
          <a:xfrm>
            <a:off x="-635" y="261620"/>
            <a:ext cx="9311640" cy="953135"/>
          </a:xfrm>
        </p:spPr>
        <p:txBody>
          <a:bodyPr vert="horz" wrap="square" anchor="ctr">
            <a:normAutofit fontScale="90000"/>
          </a:bodyPr>
          <a:lstStyle/>
          <a:p>
            <a:pPr>
              <a:buNone/>
            </a:pPr>
            <a:r>
              <a:rPr lang="en-US" altLang="zh-CN" sz="4445" b="1" noProof="0" dirty="0" smtClean="0">
                <a:ln>
                  <a:noFill/>
                </a:ln>
                <a:solidFill>
                  <a:srgbClr val="FF0066"/>
                </a:solidFill>
                <a:effectLst/>
                <a:uLnTx/>
                <a:uFillTx/>
                <a:latin typeface="黑体" panose="02010609060101010101" pitchFamily="49" charset="-122"/>
                <a:ea typeface="黑体" panose="02010609060101010101" pitchFamily="49" charset="-122"/>
                <a:cs typeface="+mn-cs"/>
                <a:sym typeface="+mn-ea"/>
              </a:rPr>
              <a:t>1.3 宽禁带半导体面临的科学技术问题</a:t>
            </a:r>
            <a:endParaRPr kumimoji="0" lang="en-US" altLang="zh-CN" sz="4445" b="1" i="0" u="none" strike="noStrike" kern="1200" cap="none" spc="0" normalizeH="0" baseline="0" noProof="0" dirty="0" smtClean="0">
              <a:ln>
                <a:noFill/>
              </a:ln>
              <a:solidFill>
                <a:srgbClr val="FF0066"/>
              </a:solidFill>
              <a:effectLst/>
              <a:uLnTx/>
              <a:uFillTx/>
              <a:latin typeface="黑体" panose="02010609060101010101" pitchFamily="49" charset="-122"/>
              <a:ea typeface="黑体" panose="02010609060101010101" pitchFamily="49" charset="-122"/>
              <a:cs typeface="+mn-cs"/>
              <a:sym typeface="+mn-ea"/>
            </a:endParaRPr>
          </a:p>
        </p:txBody>
      </p:sp>
      <p:sp>
        <p:nvSpPr>
          <p:cNvPr id="20484" name="灯片编号占位符 3"/>
          <p:cNvSpPr txBox="1">
            <a:spLocks noGrp="1" noChangeArrowheads="1"/>
          </p:cNvSpPr>
          <p:nvPr>
            <p:ph type="sldNum" sz="quarter" idx="12"/>
          </p:nvPr>
        </p:nvSpPr>
        <p:spPr bwMode="auto">
          <a:ln>
            <a:noFill/>
            <a:miter lim="800000"/>
          </a:ln>
        </p:spPr>
        <p:txBody>
          <a:bodyPr lIns="45720" rIns="45720" rtlCol="0" anchor="ctr"/>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eaLnBrk="1" hangingPunct="1"/>
            <a:fld id="{9A0DB2DC-4C9A-4742-B13C-FB6460FD3503}" type="slidenum">
              <a:rPr lang="en-US" altLang="zh-CN" sz="1800" i="0" dirty="0">
                <a:solidFill>
                  <a:srgbClr val="636363"/>
                </a:solidFill>
              </a:rPr>
            </a:fld>
            <a:endParaRPr lang="en-US" altLang="zh-CN" sz="1800" i="0" dirty="0">
              <a:solidFill>
                <a:srgbClr val="636363"/>
              </a:solidFill>
            </a:endParaRPr>
          </a:p>
        </p:txBody>
      </p:sp>
      <p:sp>
        <p:nvSpPr>
          <p:cNvPr id="3" name="内容占位符 2"/>
          <p:cNvSpPr>
            <a:spLocks noGrp="1"/>
          </p:cNvSpPr>
          <p:nvPr>
            <p:ph idx="1"/>
          </p:nvPr>
        </p:nvSpPr>
        <p:spPr/>
        <p:txBody>
          <a:bodyPr/>
          <a:lstStyle/>
          <a:p>
            <a:endParaRPr lang="zh-CN" altLang="en-US"/>
          </a:p>
        </p:txBody>
      </p:sp>
      <p:sp>
        <p:nvSpPr>
          <p:cNvPr id="4" name="Rectangle 3"/>
          <p:cNvSpPr>
            <a:spLocks noGrp="1" noChangeArrowheads="1"/>
          </p:cNvSpPr>
          <p:nvPr/>
        </p:nvSpPr>
        <p:spPr>
          <a:xfrm>
            <a:off x="500034" y="1285860"/>
            <a:ext cx="8326150" cy="5040017"/>
          </a:xfrm>
          <a:prstGeom prst="rect">
            <a:avLst/>
          </a:prstGeom>
          <a:solidFill>
            <a:srgbClr val="0000FF"/>
          </a:solidFill>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ct val="20000"/>
              </a:spcBef>
              <a:spcAft>
                <a:spcPts val="0"/>
              </a:spcAft>
              <a:buClr>
                <a:schemeClr val="tx2"/>
              </a:buClr>
              <a:buSzPct val="50000"/>
              <a:buFont typeface="Wingdings" panose="05000000000000000000" pitchFamily="2" charset="2"/>
              <a:buChar char="Ø"/>
              <a:defRPr/>
            </a:pPr>
            <a:r>
              <a:rPr lang="en-US" altLang="zh-CN" sz="3200" i="0" dirty="0" smtClean="0">
                <a:solidFill>
                  <a:schemeClr val="bg1"/>
                </a:solidFill>
                <a:latin typeface="黑体" panose="02010609060101010101" pitchFamily="49" charset="-122"/>
                <a:ea typeface="黑体" panose="02010609060101010101" pitchFamily="49" charset="-122"/>
                <a:sym typeface="+mn-ea"/>
              </a:rPr>
              <a:t>III-V</a:t>
            </a:r>
            <a:r>
              <a:rPr lang="zh-CN" altLang="en-US" sz="3200" i="0" dirty="0" smtClean="0">
                <a:solidFill>
                  <a:schemeClr val="bg1"/>
                </a:solidFill>
                <a:latin typeface="黑体" panose="02010609060101010101" pitchFamily="49" charset="-122"/>
                <a:ea typeface="黑体" panose="02010609060101010101" pitchFamily="49" charset="-122"/>
                <a:sym typeface="+mn-ea"/>
              </a:rPr>
              <a:t>族氮化物</a:t>
            </a:r>
            <a:endParaRPr lang="zh-CN" altLang="en-US" sz="3200" i="0" dirty="0" smtClean="0">
              <a:solidFill>
                <a:schemeClr val="bg1"/>
              </a:solidFill>
              <a:latin typeface="黑体" panose="02010609060101010101" pitchFamily="49" charset="-122"/>
              <a:ea typeface="黑体" panose="02010609060101010101" pitchFamily="49" charset="-122"/>
              <a:sym typeface="+mn-ea"/>
            </a:endParaRPr>
          </a:p>
          <a:p>
            <a:pPr marL="685800" marR="0" lvl="1" indent="-228600" algn="l" defTabSz="914400" rtl="0" eaLnBrk="1" fontAlgn="auto" latinLnBrk="0" hangingPunct="1">
              <a:lnSpc>
                <a:spcPct val="150000"/>
              </a:lnSpc>
              <a:spcBef>
                <a:spcPct val="20000"/>
              </a:spcBef>
              <a:spcAft>
                <a:spcPts val="0"/>
              </a:spcAft>
              <a:buClr>
                <a:schemeClr val="tx2"/>
              </a:buClr>
              <a:buSzPct val="50000"/>
              <a:buFont typeface="Wingdings" panose="05000000000000000000" pitchFamily="2" charset="2"/>
              <a:buChar char="Ø"/>
              <a:defRPr/>
            </a:pPr>
            <a:r>
              <a:rPr lang="zh-CN" altLang="en-US" sz="2740" i="0" dirty="0" smtClean="0">
                <a:solidFill>
                  <a:schemeClr val="bg1"/>
                </a:solidFill>
                <a:latin typeface="黑体" panose="02010609060101010101" pitchFamily="49" charset="-122"/>
                <a:ea typeface="黑体" panose="02010609060101010101" pitchFamily="49" charset="-122"/>
                <a:sym typeface="+mn-ea"/>
              </a:rPr>
              <a:t>衬底材料，大失配外延，极化工程，近场调控，</a:t>
            </a:r>
            <a:r>
              <a:rPr lang="en-US" altLang="zh-CN" sz="2740" i="0" dirty="0" smtClean="0">
                <a:solidFill>
                  <a:schemeClr val="bg1"/>
                </a:solidFill>
                <a:latin typeface="黑体" panose="02010609060101010101" pitchFamily="49" charset="-122"/>
                <a:ea typeface="黑体" panose="02010609060101010101" pitchFamily="49" charset="-122"/>
              </a:rPr>
              <a:t>green gap</a:t>
            </a:r>
            <a:r>
              <a:rPr lang="zh-CN" altLang="en-US" sz="2740" i="0" dirty="0" smtClean="0">
                <a:solidFill>
                  <a:schemeClr val="bg1"/>
                </a:solidFill>
                <a:latin typeface="黑体" panose="02010609060101010101" pitchFamily="49" charset="-122"/>
                <a:ea typeface="黑体" panose="02010609060101010101" pitchFamily="49" charset="-122"/>
              </a:rPr>
              <a:t>，深紫外，微米</a:t>
            </a:r>
            <a:r>
              <a:rPr lang="en-US" altLang="zh-CN" sz="2740" i="0" dirty="0" smtClean="0">
                <a:solidFill>
                  <a:schemeClr val="bg1"/>
                </a:solidFill>
                <a:latin typeface="黑体" panose="02010609060101010101" pitchFamily="49" charset="-122"/>
                <a:ea typeface="黑体" panose="02010609060101010101" pitchFamily="49" charset="-122"/>
              </a:rPr>
              <a:t>LED</a:t>
            </a:r>
            <a:r>
              <a:rPr lang="zh-CN" altLang="en-US" sz="2740" i="0" dirty="0" smtClean="0">
                <a:solidFill>
                  <a:schemeClr val="bg1"/>
                </a:solidFill>
                <a:latin typeface="黑体" panose="02010609060101010101" pitchFamily="49" charset="-122"/>
                <a:ea typeface="黑体" panose="02010609060101010101" pitchFamily="49" charset="-122"/>
              </a:rPr>
              <a:t>， 纳米</a:t>
            </a:r>
            <a:r>
              <a:rPr lang="en-US" altLang="zh-CN" sz="2740" i="0" dirty="0" smtClean="0">
                <a:solidFill>
                  <a:schemeClr val="bg1"/>
                </a:solidFill>
                <a:latin typeface="黑体" panose="02010609060101010101" pitchFamily="49" charset="-122"/>
                <a:ea typeface="黑体" panose="02010609060101010101" pitchFamily="49" charset="-122"/>
              </a:rPr>
              <a:t>LED</a:t>
            </a:r>
            <a:r>
              <a:rPr lang="zh-CN" altLang="en-US" sz="2740" i="0" dirty="0" smtClean="0">
                <a:solidFill>
                  <a:schemeClr val="bg1"/>
                </a:solidFill>
                <a:latin typeface="黑体" panose="02010609060101010101" pitchFamily="49" charset="-122"/>
                <a:ea typeface="黑体" panose="02010609060101010101" pitchFamily="49" charset="-122"/>
              </a:rPr>
              <a:t>，高场电声子作用，电流崩塌</a:t>
            </a:r>
            <a:endParaRPr lang="en-US" altLang="zh-CN" sz="2740" i="0" dirty="0" smtClean="0">
              <a:solidFill>
                <a:schemeClr val="bg1"/>
              </a:solidFill>
              <a:latin typeface="黑体" panose="02010609060101010101" pitchFamily="49" charset="-122"/>
              <a:ea typeface="黑体" panose="02010609060101010101" pitchFamily="49" charset="-122"/>
            </a:endParaRPr>
          </a:p>
          <a:p>
            <a:pPr marL="228600" marR="0" lvl="0" indent="-228600" algn="l" defTabSz="914400" rtl="0" eaLnBrk="1" fontAlgn="auto" latinLnBrk="0" hangingPunct="1">
              <a:lnSpc>
                <a:spcPct val="150000"/>
              </a:lnSpc>
              <a:spcBef>
                <a:spcPct val="20000"/>
              </a:spcBef>
              <a:spcAft>
                <a:spcPts val="0"/>
              </a:spcAft>
              <a:buClr>
                <a:schemeClr val="tx2"/>
              </a:buClr>
              <a:buSzPct val="50000"/>
              <a:buFont typeface="Wingdings" panose="05000000000000000000" pitchFamily="2" charset="2"/>
              <a:buChar char="Ø"/>
              <a:defRPr/>
            </a:pPr>
            <a:r>
              <a:rPr lang="en-US" altLang="zh-CN" sz="3200" i="0" dirty="0" err="1" smtClean="0">
                <a:solidFill>
                  <a:schemeClr val="bg1"/>
                </a:solidFill>
                <a:latin typeface="黑体" panose="02010609060101010101" pitchFamily="49" charset="-122"/>
                <a:ea typeface="黑体" panose="02010609060101010101" pitchFamily="49" charset="-122"/>
                <a:sym typeface="+mn-ea"/>
              </a:rPr>
              <a:t>SiC</a:t>
            </a:r>
            <a:endParaRPr lang="en-US" altLang="zh-CN" sz="3200" i="0" dirty="0" err="1" smtClean="0">
              <a:solidFill>
                <a:schemeClr val="bg1"/>
              </a:solidFill>
              <a:latin typeface="黑体" panose="02010609060101010101" pitchFamily="49" charset="-122"/>
              <a:ea typeface="黑体" panose="02010609060101010101" pitchFamily="49" charset="-122"/>
              <a:sym typeface="+mn-ea"/>
            </a:endParaRPr>
          </a:p>
          <a:p>
            <a:pPr marL="685800" marR="0" lvl="1" indent="-228600" algn="l" defTabSz="914400" rtl="0" eaLnBrk="1" fontAlgn="auto" latinLnBrk="0" hangingPunct="1">
              <a:lnSpc>
                <a:spcPct val="150000"/>
              </a:lnSpc>
              <a:spcBef>
                <a:spcPct val="20000"/>
              </a:spcBef>
              <a:spcAft>
                <a:spcPts val="0"/>
              </a:spcAft>
              <a:buClr>
                <a:schemeClr val="tx2"/>
              </a:buClr>
              <a:buSzPct val="50000"/>
              <a:buFont typeface="Wingdings" panose="05000000000000000000" pitchFamily="2" charset="2"/>
              <a:buChar char="Ø"/>
              <a:defRPr/>
            </a:pPr>
            <a:r>
              <a:rPr lang="en-US" altLang="zh-CN" sz="2825" i="0" dirty="0" err="1">
                <a:solidFill>
                  <a:schemeClr val="bg1"/>
                </a:solidFill>
                <a:latin typeface="黑体" panose="02010609060101010101" pitchFamily="49" charset="-122"/>
                <a:ea typeface="黑体" panose="02010609060101010101" pitchFamily="49" charset="-122"/>
              </a:rPr>
              <a:t>SiC</a:t>
            </a:r>
            <a:r>
              <a:rPr lang="zh-CN" altLang="en-US" sz="2825" i="0" dirty="0">
                <a:solidFill>
                  <a:schemeClr val="bg1"/>
                </a:solidFill>
                <a:latin typeface="黑体" panose="02010609060101010101" pitchFamily="49" charset="-122"/>
                <a:ea typeface="黑体" panose="02010609060101010101" pitchFamily="49" charset="-122"/>
              </a:rPr>
              <a:t>衬底与外延层中的缺陷，离子注入、热退火产生的缺陷，</a:t>
            </a:r>
            <a:r>
              <a:rPr lang="en-US" altLang="zh-CN" sz="2825" i="0" dirty="0">
                <a:solidFill>
                  <a:schemeClr val="bg1"/>
                </a:solidFill>
                <a:latin typeface="黑体" panose="02010609060101010101" pitchFamily="49" charset="-122"/>
                <a:ea typeface="黑体" panose="02010609060101010101" pitchFamily="49" charset="-122"/>
              </a:rPr>
              <a:t>MOSFET</a:t>
            </a:r>
            <a:r>
              <a:rPr lang="zh-CN" altLang="en-US" sz="2825" i="0" dirty="0">
                <a:solidFill>
                  <a:schemeClr val="bg1"/>
                </a:solidFill>
                <a:latin typeface="黑体" panose="02010609060101010101" pitchFamily="49" charset="-122"/>
                <a:ea typeface="黑体" panose="02010609060101010101" pitchFamily="49" charset="-122"/>
              </a:rPr>
              <a:t>的界面态，载流子寿命与深能级，</a:t>
            </a:r>
            <a:r>
              <a:rPr lang="en-US" altLang="zh-CN" sz="2825" i="0" dirty="0">
                <a:solidFill>
                  <a:schemeClr val="bg1"/>
                </a:solidFill>
                <a:latin typeface="黑体" panose="02010609060101010101" pitchFamily="49" charset="-122"/>
                <a:ea typeface="黑体" panose="02010609060101010101" pitchFamily="49" charset="-122"/>
              </a:rPr>
              <a:t>IGBT</a:t>
            </a:r>
            <a:r>
              <a:rPr lang="zh-CN" altLang="en-US" sz="2825" i="0" dirty="0">
                <a:solidFill>
                  <a:schemeClr val="bg1"/>
                </a:solidFill>
                <a:latin typeface="黑体" panose="02010609060101010101" pitchFamily="49" charset="-122"/>
                <a:ea typeface="黑体" panose="02010609060101010101" pitchFamily="49" charset="-122"/>
              </a:rPr>
              <a:t>载流子迁移率，高温、高可靠性的</a:t>
            </a:r>
            <a:r>
              <a:rPr lang="zh-CN" altLang="en-US" sz="2825" i="0" dirty="0" smtClean="0">
                <a:solidFill>
                  <a:schemeClr val="bg1"/>
                </a:solidFill>
                <a:latin typeface="黑体" panose="02010609060101010101" pitchFamily="49" charset="-122"/>
                <a:ea typeface="黑体" panose="02010609060101010101" pitchFamily="49" charset="-122"/>
              </a:rPr>
              <a:t>封装。</a:t>
            </a:r>
            <a:endParaRPr lang="en-US" altLang="zh-CN" sz="2825" i="0" dirty="0">
              <a:solidFill>
                <a:schemeClr val="bg1"/>
              </a:solidFill>
              <a:latin typeface="黑体" panose="02010609060101010101" pitchFamily="49" charset="-122"/>
              <a:ea typeface="黑体" panose="02010609060101010101" pitchFamily="49" charset="-122"/>
            </a:endParaRPr>
          </a:p>
          <a:p>
            <a:pPr marL="228600" marR="0" lvl="0" indent="-228600" algn="l" defTabSz="914400" rtl="0" eaLnBrk="1" fontAlgn="auto" latinLnBrk="0" hangingPunct="1">
              <a:lnSpc>
                <a:spcPct val="150000"/>
              </a:lnSpc>
              <a:spcBef>
                <a:spcPct val="20000"/>
              </a:spcBef>
              <a:spcAft>
                <a:spcPts val="0"/>
              </a:spcAft>
              <a:buClr>
                <a:schemeClr val="tx2"/>
              </a:buClr>
              <a:buSzPct val="50000"/>
              <a:buFont typeface="Wingdings" panose="05000000000000000000" pitchFamily="2" charset="2"/>
              <a:buChar char="Ø"/>
              <a:defRPr/>
            </a:pPr>
            <a:r>
              <a:rPr lang="zh-CN" altLang="en-US" sz="3200" i="0" dirty="0" smtClean="0">
                <a:solidFill>
                  <a:schemeClr val="bg1"/>
                </a:solidFill>
                <a:latin typeface="黑体" panose="02010609060101010101" pitchFamily="49" charset="-122"/>
                <a:ea typeface="黑体" panose="02010609060101010101" pitchFamily="49" charset="-122"/>
                <a:sym typeface="+mn-ea"/>
              </a:rPr>
              <a:t>其他宽禁带半导体</a:t>
            </a:r>
            <a:endParaRPr lang="zh-CN" altLang="en-US" sz="3200" i="0" dirty="0" smtClean="0">
              <a:solidFill>
                <a:schemeClr val="bg1"/>
              </a:solidFill>
              <a:latin typeface="黑体" panose="02010609060101010101" pitchFamily="49" charset="-122"/>
              <a:ea typeface="黑体" panose="02010609060101010101" pitchFamily="49" charset="-122"/>
              <a:sym typeface="+mn-ea"/>
            </a:endParaRPr>
          </a:p>
          <a:p>
            <a:pPr marL="685800" marR="0" lvl="1" indent="-228600" algn="l" defTabSz="914400" rtl="0" eaLnBrk="1" fontAlgn="auto" latinLnBrk="0" hangingPunct="1">
              <a:lnSpc>
                <a:spcPct val="150000"/>
              </a:lnSpc>
              <a:spcBef>
                <a:spcPct val="20000"/>
              </a:spcBef>
              <a:spcAft>
                <a:spcPts val="0"/>
              </a:spcAft>
              <a:buClr>
                <a:schemeClr val="tx2"/>
              </a:buClr>
              <a:buSzPct val="50000"/>
              <a:buFont typeface="Wingdings" panose="05000000000000000000" pitchFamily="2" charset="2"/>
              <a:buChar char="Ø"/>
              <a:defRPr/>
            </a:pPr>
            <a:r>
              <a:rPr lang="zh-CN" altLang="en-US" sz="2825" i="0" dirty="0">
                <a:solidFill>
                  <a:schemeClr val="bg1"/>
                </a:solidFill>
                <a:latin typeface="黑体" panose="02010609060101010101" pitchFamily="49" charset="-122"/>
                <a:ea typeface="黑体" panose="02010609060101010101" pitchFamily="49" charset="-122"/>
                <a:sym typeface="+mn-ea"/>
              </a:rPr>
              <a:t>ZnO材料，Ga2O3材料，金刚石材料，BN材料，AlN材料，钙钛矿材料，二维宽禁带半导体材料</a:t>
            </a:r>
            <a:endParaRPr lang="zh-CN" altLang="en-US" sz="2825" i="0" dirty="0">
              <a:solidFill>
                <a:schemeClr val="bg1"/>
              </a:solidFill>
              <a:latin typeface="黑体" panose="02010609060101010101" pitchFamily="49" charset="-122"/>
              <a:ea typeface="黑体" panose="02010609060101010101" pitchFamily="49" charset="-122"/>
            </a:endParaRPr>
          </a:p>
          <a:p>
            <a:pPr marL="685800" marR="0" lvl="1" indent="-228600" algn="l" defTabSz="914400" rtl="0" eaLnBrk="1" fontAlgn="auto" latinLnBrk="0" hangingPunct="1">
              <a:lnSpc>
                <a:spcPct val="150000"/>
              </a:lnSpc>
              <a:spcBef>
                <a:spcPct val="20000"/>
              </a:spcBef>
              <a:spcAft>
                <a:spcPts val="0"/>
              </a:spcAft>
              <a:buClr>
                <a:schemeClr val="tx2"/>
              </a:buClr>
              <a:buSzPct val="50000"/>
              <a:buFont typeface="Wingdings" panose="05000000000000000000" pitchFamily="2" charset="2"/>
              <a:buChar char="Ø"/>
              <a:defRPr/>
            </a:pPr>
            <a:endParaRPr kumimoji="0" lang="zh-CN" altLang="en-US" sz="3200" b="0" i="0" u="none" strike="noStrike" kern="1200" cap="none" spc="0" normalizeH="0" baseline="0" dirty="0" smtClean="0">
              <a:solidFill>
                <a:schemeClr val="bg1"/>
              </a:solidFill>
              <a:latin typeface="黑体" panose="02010609060101010101" pitchFamily="49" charset="-122"/>
              <a:ea typeface="黑体" panose="02010609060101010101" pitchFamily="49" charset="-122"/>
            </a:endParaRPr>
          </a:p>
        </p:txBody>
      </p:sp>
    </p:spTree>
  </p:cSld>
  <p:clrMapOvr>
    <a:masterClrMapping/>
  </p:clrMapOvr>
  <p:transition>
    <p:pull dir="l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
        <p:nvSpPr>
          <p:cNvPr id="3" name="标题 1"/>
          <p:cNvSpPr txBox="1"/>
          <p:nvPr/>
        </p:nvSpPr>
        <p:spPr>
          <a:xfrm>
            <a:off x="628650" y="365127"/>
            <a:ext cx="7886700" cy="70642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lnSpc>
                <a:spcPct val="120000"/>
              </a:lnSpc>
              <a:spcBef>
                <a:spcPct val="20000"/>
              </a:spcBef>
              <a:spcAft>
                <a:spcPct val="0"/>
              </a:spcAft>
              <a:buClr>
                <a:schemeClr val="tx2"/>
              </a:buClr>
              <a:buSzPct val="50000"/>
              <a:defRPr/>
            </a:pPr>
            <a:r>
              <a:rPr lang="en-US" altLang="zh-CN" sz="3200" b="1" i="0" dirty="0" smtClean="0">
                <a:latin typeface="Times New Roman" panose="02020603050405020304" pitchFamily="18" charset="0"/>
                <a:ea typeface="宋体" panose="02010600030101010101" pitchFamily="2" charset="-122"/>
                <a:cs typeface="+mn-cs"/>
              </a:rPr>
              <a:t>1.3.2</a:t>
            </a:r>
            <a:r>
              <a:rPr lang="zh-CN" altLang="en-US" sz="3200" b="1" i="0" dirty="0" smtClean="0">
                <a:latin typeface="Times New Roman" panose="02020603050405020304" pitchFamily="18" charset="0"/>
                <a:ea typeface="宋体" panose="02010600030101010101" pitchFamily="2" charset="-122"/>
                <a:cs typeface="+mn-cs"/>
              </a:rPr>
              <a:t> </a:t>
            </a:r>
            <a:r>
              <a:rPr lang="zh-CN" altLang="en-US" sz="3200" b="1" i="0" dirty="0">
                <a:latin typeface="Times New Roman" panose="02020603050405020304" pitchFamily="18" charset="0"/>
                <a:ea typeface="宋体" panose="02010600030101010101" pitchFamily="2" charset="-122"/>
                <a:cs typeface="+mn-cs"/>
                <a:sym typeface="+mn-ea"/>
              </a:rPr>
              <a:t>碳化</a:t>
            </a:r>
            <a:r>
              <a:rPr lang="zh-CN" altLang="en-US" sz="3200" b="1" i="0" dirty="0" smtClean="0">
                <a:latin typeface="Times New Roman" panose="02020603050405020304" pitchFamily="18" charset="0"/>
                <a:ea typeface="宋体" panose="02010600030101010101" pitchFamily="2" charset="-122"/>
                <a:cs typeface="+mn-cs"/>
                <a:sym typeface="+mn-ea"/>
              </a:rPr>
              <a:t>硅材料科学技术问题</a:t>
            </a:r>
            <a:endParaRPr lang="zh-CN" altLang="en-US" sz="3200" b="1" i="0" dirty="0" smtClean="0">
              <a:latin typeface="Times New Roman" panose="02020603050405020304" pitchFamily="18" charset="0"/>
              <a:ea typeface="宋体" panose="02010600030101010101" pitchFamily="2" charset="-122"/>
              <a:cs typeface="+mn-cs"/>
            </a:endParaRPr>
          </a:p>
        </p:txBody>
      </p:sp>
      <p:sp>
        <p:nvSpPr>
          <p:cNvPr id="4" name="内容占位符 2"/>
          <p:cNvSpPr txBox="1"/>
          <p:nvPr/>
        </p:nvSpPr>
        <p:spPr>
          <a:xfrm>
            <a:off x="714348" y="1500174"/>
            <a:ext cx="7943878" cy="286493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lvl="1" fontAlgn="auto">
              <a:spcBef>
                <a:spcPts val="1000"/>
              </a:spcBef>
              <a:spcAft>
                <a:spcPts val="0"/>
              </a:spcAft>
            </a:pPr>
            <a:r>
              <a:rPr lang="en-US" altLang="zh-CN" i="0" dirty="0" err="1" smtClean="0">
                <a:latin typeface="黑体" panose="02010609060101010101" pitchFamily="49" charset="-122"/>
                <a:ea typeface="黑体" panose="02010609060101010101" pitchFamily="49" charset="-122"/>
              </a:rPr>
              <a:t>SiC</a:t>
            </a:r>
            <a:r>
              <a:rPr lang="zh-CN" altLang="en-US" i="0" dirty="0" smtClean="0">
                <a:latin typeface="黑体" panose="02010609060101010101" pitchFamily="49" charset="-122"/>
                <a:ea typeface="黑体" panose="02010609060101010101" pitchFamily="49" charset="-122"/>
              </a:rPr>
              <a:t>衬底与外延层中的缺陷</a:t>
            </a:r>
            <a:endParaRPr lang="en-US" altLang="zh-CN" i="0" dirty="0" smtClean="0">
              <a:latin typeface="黑体" panose="02010609060101010101" pitchFamily="49" charset="-122"/>
              <a:ea typeface="黑体" panose="02010609060101010101" pitchFamily="49" charset="-122"/>
            </a:endParaRPr>
          </a:p>
          <a:p>
            <a:pPr marL="228600" lvl="1" fontAlgn="auto">
              <a:spcBef>
                <a:spcPts val="1000"/>
              </a:spcBef>
              <a:spcAft>
                <a:spcPts val="0"/>
              </a:spcAft>
            </a:pPr>
            <a:r>
              <a:rPr lang="zh-CN" altLang="en-US" i="0" dirty="0">
                <a:latin typeface="黑体" panose="02010609060101010101" pitchFamily="49" charset="-122"/>
                <a:ea typeface="黑体" panose="02010609060101010101" pitchFamily="49" charset="-122"/>
              </a:rPr>
              <a:t>离子注入、热退火产生的缺陷</a:t>
            </a:r>
            <a:endParaRPr lang="en-US" altLang="zh-CN" i="0" dirty="0">
              <a:latin typeface="黑体" panose="02010609060101010101" pitchFamily="49" charset="-122"/>
              <a:ea typeface="黑体" panose="02010609060101010101" pitchFamily="49" charset="-122"/>
            </a:endParaRPr>
          </a:p>
          <a:p>
            <a:pPr marL="228600" lvl="1" fontAlgn="auto">
              <a:spcBef>
                <a:spcPts val="1000"/>
              </a:spcBef>
              <a:spcAft>
                <a:spcPts val="0"/>
              </a:spcAft>
            </a:pPr>
            <a:r>
              <a:rPr lang="en-US" altLang="zh-CN" i="0" dirty="0" smtClean="0">
                <a:latin typeface="黑体" panose="02010609060101010101" pitchFamily="49" charset="-122"/>
                <a:ea typeface="黑体" panose="02010609060101010101" pitchFamily="49" charset="-122"/>
              </a:rPr>
              <a:t>MOSFET</a:t>
            </a:r>
            <a:r>
              <a:rPr lang="zh-CN" altLang="en-US" i="0" dirty="0">
                <a:latin typeface="黑体" panose="02010609060101010101" pitchFamily="49" charset="-122"/>
                <a:ea typeface="黑体" panose="02010609060101010101" pitchFamily="49" charset="-122"/>
              </a:rPr>
              <a:t>的</a:t>
            </a:r>
            <a:r>
              <a:rPr lang="zh-CN" altLang="en-US" i="0" dirty="0" smtClean="0">
                <a:latin typeface="黑体" panose="02010609060101010101" pitchFamily="49" charset="-122"/>
                <a:ea typeface="黑体" panose="02010609060101010101" pitchFamily="49" charset="-122"/>
              </a:rPr>
              <a:t>界面态</a:t>
            </a:r>
            <a:endParaRPr lang="en-US" altLang="zh-CN" i="0" dirty="0" smtClean="0">
              <a:latin typeface="黑体" panose="02010609060101010101" pitchFamily="49" charset="-122"/>
              <a:ea typeface="黑体" panose="02010609060101010101" pitchFamily="49" charset="-122"/>
            </a:endParaRPr>
          </a:p>
          <a:p>
            <a:pPr marL="228600" lvl="1" fontAlgn="auto">
              <a:spcBef>
                <a:spcPts val="1000"/>
              </a:spcBef>
              <a:spcAft>
                <a:spcPts val="0"/>
              </a:spcAft>
            </a:pPr>
            <a:r>
              <a:rPr lang="zh-CN" altLang="en-US" i="0" dirty="0" smtClean="0">
                <a:latin typeface="黑体" panose="02010609060101010101" pitchFamily="49" charset="-122"/>
                <a:ea typeface="黑体" panose="02010609060101010101" pitchFamily="49" charset="-122"/>
              </a:rPr>
              <a:t>载流子寿命与深能级</a:t>
            </a:r>
            <a:endParaRPr lang="en-US" altLang="zh-CN" i="0" dirty="0" smtClean="0">
              <a:latin typeface="黑体" panose="02010609060101010101" pitchFamily="49" charset="-122"/>
              <a:ea typeface="黑体" panose="02010609060101010101" pitchFamily="49" charset="-122"/>
            </a:endParaRPr>
          </a:p>
          <a:p>
            <a:pPr marL="228600" lvl="1" fontAlgn="auto">
              <a:spcBef>
                <a:spcPts val="1000"/>
              </a:spcBef>
              <a:spcAft>
                <a:spcPts val="0"/>
              </a:spcAft>
            </a:pPr>
            <a:r>
              <a:rPr lang="en-US" altLang="zh-CN" i="0" dirty="0" smtClean="0">
                <a:latin typeface="黑体" panose="02010609060101010101" pitchFamily="49" charset="-122"/>
                <a:ea typeface="黑体" panose="02010609060101010101" pitchFamily="49" charset="-122"/>
              </a:rPr>
              <a:t>IGBT</a:t>
            </a:r>
            <a:r>
              <a:rPr lang="zh-CN" altLang="en-US" i="0" dirty="0" smtClean="0">
                <a:latin typeface="黑体" panose="02010609060101010101" pitchFamily="49" charset="-122"/>
                <a:ea typeface="黑体" panose="02010609060101010101" pitchFamily="49" charset="-122"/>
              </a:rPr>
              <a:t>载流子迁移率</a:t>
            </a:r>
            <a:endParaRPr lang="en-US" altLang="zh-CN" i="0" dirty="0" smtClean="0">
              <a:latin typeface="黑体" panose="02010609060101010101" pitchFamily="49" charset="-122"/>
              <a:ea typeface="黑体" panose="02010609060101010101" pitchFamily="49" charset="-122"/>
            </a:endParaRPr>
          </a:p>
          <a:p>
            <a:pPr marL="228600" lvl="1" fontAlgn="auto">
              <a:spcBef>
                <a:spcPts val="1000"/>
              </a:spcBef>
              <a:spcAft>
                <a:spcPts val="0"/>
              </a:spcAft>
            </a:pPr>
            <a:r>
              <a:rPr lang="zh-CN" altLang="en-US" i="0" dirty="0" smtClean="0">
                <a:latin typeface="黑体" panose="02010609060101010101" pitchFamily="49" charset="-122"/>
                <a:ea typeface="黑体" panose="02010609060101010101" pitchFamily="49" charset="-122"/>
              </a:rPr>
              <a:t>高温、高可靠性的封装</a:t>
            </a:r>
            <a:endParaRPr lang="en-US" altLang="zh-CN" i="0" dirty="0" smtClean="0">
              <a:latin typeface="黑体" panose="02010609060101010101" pitchFamily="49" charset="-122"/>
              <a:ea typeface="黑体" panose="02010609060101010101" pitchFamily="49" charset="-122"/>
            </a:endParaRPr>
          </a:p>
          <a:p>
            <a:pPr marL="228600" lvl="1" fontAlgn="auto">
              <a:spcBef>
                <a:spcPts val="1000"/>
              </a:spcBef>
              <a:spcAft>
                <a:spcPts val="0"/>
              </a:spcAft>
            </a:pPr>
            <a:endParaRPr lang="zh-CN" altLang="en-US" i="0" dirty="0"/>
          </a:p>
        </p:txBody>
      </p:sp>
    </p:spTree>
  </p:cSld>
  <p:clrMapOvr>
    <a:masterClrMapping/>
  </p:clrMapOvr>
  <p:transition>
    <p:pull dir="ld"/>
  </p:transition>
</p:sld>
</file>

<file path=ppt/tags/tag1.xml><?xml version="1.0" encoding="utf-8"?>
<p:tagLst xmlns:p="http://schemas.openxmlformats.org/presentationml/2006/main">
  <p:tag name="REFSHAPE" val="228321972"/>
  <p:tag name="KSO_WM_UNIT_PLACING_PICTURE_USER_VIEWPORT" val="{&quot;height&quot;:6735,&quot;width&quot;:10380}"/>
</p:tagLst>
</file>

<file path=ppt/tags/tag2.xml><?xml version="1.0" encoding="utf-8"?>
<p:tagLst xmlns:p="http://schemas.openxmlformats.org/presentationml/2006/main">
  <p:tag name="KSO_WM_UNIT_PLACING_PICTURE_USER_VIEWPORT" val="{&quot;height&quot;:3205,&quot;width&quot;:3707.4992125984249}"/>
</p:tagLst>
</file>

<file path=ppt/tags/tag3.xml><?xml version="1.0" encoding="utf-8"?>
<p:tagLst xmlns:p="http://schemas.openxmlformats.org/presentationml/2006/main">
  <p:tag name="KSO_WM_UNIT_TABLE_BEAUTIFY" val="{7fec55ee-f0b1-45b5-8b96-e0cb8af56e0b}"/>
</p:tagLst>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12160</Words>
  <Application>WPS 演示</Application>
  <PresentationFormat>全屏显示(4:3)</PresentationFormat>
  <Paragraphs>681</Paragraphs>
  <Slides>57</Slides>
  <Notes>1</Notes>
  <HiddenSlides>0</HiddenSlides>
  <MMClips>0</MMClips>
  <ScaleCrop>false</ScaleCrop>
  <HeadingPairs>
    <vt:vector size="6" baseType="variant">
      <vt:variant>
        <vt:lpstr>已用的字体</vt:lpstr>
      </vt:variant>
      <vt:variant>
        <vt:i4>26</vt:i4>
      </vt:variant>
      <vt:variant>
        <vt:lpstr>主题</vt:lpstr>
      </vt:variant>
      <vt:variant>
        <vt:i4>1</vt:i4>
      </vt:variant>
      <vt:variant>
        <vt:lpstr>幻灯片标题</vt:lpstr>
      </vt:variant>
      <vt:variant>
        <vt:i4>57</vt:i4>
      </vt:variant>
    </vt:vector>
  </HeadingPairs>
  <TitlesOfParts>
    <vt:vector size="84" baseType="lpstr">
      <vt:lpstr>Arial</vt:lpstr>
      <vt:lpstr>宋体</vt:lpstr>
      <vt:lpstr>Wingdings</vt:lpstr>
      <vt:lpstr>Times New Roman</vt:lpstr>
      <vt:lpstr>黑体</vt:lpstr>
      <vt:lpstr>FZHei-B01S</vt:lpstr>
      <vt:lpstr>思源黑体 CN Normal</vt:lpstr>
      <vt:lpstr>Symbol</vt:lpstr>
      <vt:lpstr>思源黑体 CN Bold</vt:lpstr>
      <vt:lpstr>思源黑体 CN Heavy</vt:lpstr>
      <vt:lpstr>Lucida Sans Unicode</vt:lpstr>
      <vt:lpstr>Gulim</vt:lpstr>
      <vt:lpstr>Malgun Gothic</vt:lpstr>
      <vt:lpstr>微软雅黑</vt:lpstr>
      <vt:lpstr>Calibri Light</vt:lpstr>
      <vt:lpstr>Calibri</vt:lpstr>
      <vt:lpstr>Arial Unicode MS</vt:lpstr>
      <vt:lpstr>Wingdings</vt:lpstr>
      <vt:lpstr>Wingdings 3</vt:lpstr>
      <vt:lpstr>等线</vt:lpstr>
      <vt:lpstr>TimesNewRoman,Bold</vt:lpstr>
      <vt:lpstr>AMGDT</vt:lpstr>
      <vt:lpstr>MS Mincho</vt:lpstr>
      <vt:lpstr>Times New Roman</vt:lpstr>
      <vt:lpstr>Symbol</vt:lpstr>
      <vt:lpstr>Yu Gothic UI</vt:lpstr>
      <vt:lpstr>Office Theme</vt:lpstr>
      <vt:lpstr>PowerPoint 演示文稿</vt:lpstr>
      <vt:lpstr>1.3.1 III-V族氮化物科学技术问题</vt:lpstr>
      <vt:lpstr>PowerPoint 演示文稿</vt:lpstr>
      <vt:lpstr>PowerPoint 演示文稿</vt:lpstr>
      <vt:lpstr>PowerPoint 演示文稿</vt:lpstr>
      <vt:lpstr>PowerPoint 演示文稿</vt:lpstr>
      <vt:lpstr>PowerPoint 演示文稿</vt:lpstr>
      <vt:lpstr>1.3 宽禁带半导体面临的科学技术问题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1.3 宽禁带半导体面临的科学技术问题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同质和异质外延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外延技术概述 </vt:lpstr>
      <vt:lpstr>PowerPoint 演示文稿</vt:lpstr>
      <vt:lpstr>PowerPoint 演示文稿</vt:lpstr>
      <vt:lpstr>2.2.1 MOCVD生长的关键过程</vt:lpstr>
      <vt:lpstr>MOCVD生长的关键过程</vt:lpstr>
      <vt:lpstr>MOCVD生长的关键过程</vt:lpstr>
      <vt:lpstr>1.热力学（thermodynamics）</vt:lpstr>
      <vt:lpstr>外延热力学</vt:lpstr>
      <vt:lpstr>常规溶解模型</vt:lpstr>
      <vt:lpstr>半导体固溶体中的键合作用</vt:lpstr>
      <vt:lpstr>PowerPoint 演示文稿</vt:lpstr>
      <vt:lpstr>PowerPoint 演示文稿</vt:lpstr>
      <vt:lpstr>PowerPoint 演示文稿</vt:lpstr>
      <vt:lpstr>PowerPoint 演示文稿</vt:lpstr>
      <vt:lpstr>PowerPoint 演示文稿</vt:lpstr>
      <vt:lpstr>PowerPoint 演示文稿</vt:lpstr>
    </vt:vector>
  </TitlesOfParts>
  <Company>phy.pku.edu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没有幻灯片标题</dc:title>
  <dc:creator>gyzhang</dc:creator>
  <cp:lastModifiedBy>czz</cp:lastModifiedBy>
  <cp:revision>425</cp:revision>
  <cp:lastPrinted>1998-07-27T02:37:00Z</cp:lastPrinted>
  <dcterms:created xsi:type="dcterms:W3CDTF">1998-06-09T13:44:00Z</dcterms:created>
  <dcterms:modified xsi:type="dcterms:W3CDTF">2021-10-20T06:12:36Z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2052-11.1.0.10938</vt:lpwstr>
  </property>
  <property fmtid="{D5CDD505-2E9C-101B-9397-08002B2CF9AE}" pid="3" name="ICV">
    <vt:lpwstr>461A2D45950745EE8300A0B75226BFCF</vt:lpwstr>
  </property>
</Properties>
</file>